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3" autoAdjust="0"/>
    <p:restoredTop sz="87563" autoAdjust="0"/>
  </p:normalViewPr>
  <p:slideViewPr>
    <p:cSldViewPr>
      <p:cViewPr>
        <p:scale>
          <a:sx n="75" d="100"/>
          <a:sy n="75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542E-3AB6-4FB7-8E9E-3E5F05117DF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2646A-22A1-44F4-AF49-C2560E318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16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2646A-22A1-44F4-AF49-C2560E318C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47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6576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ctr" anchorCtr="0"/>
          <a:lstStyle>
            <a:lvl1pPr>
              <a:defRPr cap="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096000"/>
            <a:ext cx="1981200" cy="609600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Networks and Communication Department</a:t>
            </a:r>
            <a:endParaRPr lang="en-US" dirty="0"/>
          </a:p>
        </p:txBody>
      </p:sp>
      <p:pic>
        <p:nvPicPr>
          <p:cNvPr id="18434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2" cstate="print"/>
          <a:srcRect l="19661" t="6554" r="17422" b="35773"/>
          <a:stretch>
            <a:fillRect/>
          </a:stretch>
        </p:blipFill>
        <p:spPr bwMode="auto">
          <a:xfrm>
            <a:off x="304800" y="4038600"/>
            <a:ext cx="1995055" cy="1828800"/>
          </a:xfrm>
          <a:prstGeom prst="rect">
            <a:avLst/>
          </a:prstGeom>
          <a:noFill/>
        </p:spPr>
      </p:pic>
      <p:pic>
        <p:nvPicPr>
          <p:cNvPr id="18436" name="Picture 4" descr="جامعة الأميرة نورة بنت عبد الرحمن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7865" y="685800"/>
            <a:ext cx="3145735" cy="2743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646B-55E0-427C-AFF0-1FBCA447F298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A98B24B-E5E6-48A8-B7F6-A1DF958569A1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EAC4-F632-465B-A9BE-BE29AA561740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2192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1605-4D8E-4FA6-81DA-9D757CE71F6E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pic>
        <p:nvPicPr>
          <p:cNvPr id="10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2" cstate="print"/>
          <a:srcRect l="19661" t="6554" r="17422" b="35773"/>
          <a:stretch>
            <a:fillRect/>
          </a:stretch>
        </p:blipFill>
        <p:spPr bwMode="auto">
          <a:xfrm>
            <a:off x="2" y="2743200"/>
            <a:ext cx="1330038" cy="1219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46B7CB-C041-4787-B6DC-DAB688A30E96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3FA86A-9FA5-4247-B3D0-592EB20291FE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FEB-5219-408E-85B2-88F5EEE70346}" type="datetime5">
              <a:rPr lang="en-GB" smtClean="0"/>
              <a:pPr/>
              <a:t>11-Mar-15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B01-0E77-4BEE-9AD7-8148EA0B71E2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6EDB-4537-483F-AA74-AB333711A024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A3C764-F32B-4021-9581-DD0BC4450052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F3BA5C-75E4-4AF8-ACCF-D94D37B7730B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52800" y="6248400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13" cstate="print"/>
          <a:srcRect l="19661" t="6554" r="17422" b="35773"/>
          <a:stretch>
            <a:fillRect/>
          </a:stretch>
        </p:blipFill>
        <p:spPr bwMode="auto">
          <a:xfrm>
            <a:off x="0" y="533400"/>
            <a:ext cx="609600" cy="558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 536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smtClean="0"/>
              <a:t>Lecture </a:t>
            </a:r>
            <a:r>
              <a:rPr lang="en-US" b="1" smtClean="0"/>
              <a:t>7: </a:t>
            </a:r>
            <a:r>
              <a:rPr lang="en-US" b="1" dirty="0" smtClean="0"/>
              <a:t>Transport layer (TLS / SSL) and Email Security ( PGP, S/MIME 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74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SSL cipher suite list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grpSp>
        <p:nvGrpSpPr>
          <p:cNvPr id="8" name="Group 6"/>
          <p:cNvGrpSpPr>
            <a:grpSpLocks noGrp="1"/>
          </p:cNvGrpSpPr>
          <p:nvPr/>
        </p:nvGrpSpPr>
        <p:grpSpPr bwMode="auto">
          <a:xfrm>
            <a:off x="612775" y="1600200"/>
            <a:ext cx="8153400" cy="4495800"/>
            <a:chOff x="144" y="1261"/>
            <a:chExt cx="5459" cy="258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665"/>
              <a:ext cx="5459" cy="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" y="1261"/>
              <a:ext cx="536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191438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SSL Architecture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72084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Cryptographic Secrets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</a:rPr>
              <a:t>To achieve message integrity and confidentiality. </a:t>
            </a:r>
          </a:p>
          <a:p>
            <a:pPr lvl="1" algn="just" eaLnBrk="0" hangingPunct="0"/>
            <a:endParaRPr lang="en-US" sz="2400" dirty="0" smtClean="0">
              <a:latin typeface="Times New Roman" pitchFamily="18" charset="0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</a:rPr>
              <a:t>SSL needs six cryptographic secrets, four key, and two IVs.</a:t>
            </a:r>
          </a:p>
          <a:p>
            <a:pPr lvl="1" algn="just" eaLnBrk="0" hangingPunct="0"/>
            <a:endParaRPr lang="en-US" sz="2400" dirty="0" smtClean="0">
              <a:latin typeface="Times New Roman" pitchFamily="18" charset="0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</a:rPr>
              <a:t>SSL requires that the keys for one direction be different from those for the other direction.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3060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Creation of cryptographic secrets in SSL</a:t>
            </a:r>
            <a:endParaRPr lang="en-US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372077"/>
            <a:ext cx="7315200" cy="464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6425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Creation of cryptographic secrets in SSL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4000" y="1524000"/>
            <a:ext cx="88900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The process: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client and server exchange two random numbers; one is created by the client and the other by the server.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client and server exchange one </a:t>
            </a:r>
            <a:r>
              <a:rPr lang="en-US" sz="2400" dirty="0" smtClean="0">
                <a:solidFill>
                  <a:srgbClr val="0000CC"/>
                </a:solidFill>
              </a:rPr>
              <a:t>premaster secret </a:t>
            </a:r>
            <a:r>
              <a:rPr lang="en-US" sz="2400" dirty="0" smtClean="0"/>
              <a:t>by using one of the key exchange algorithms.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 48-byte master secret is created from the premaster secret by applying two hash functions (SHA-l and MD5).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0000CC"/>
                </a:solidFill>
              </a:rPr>
              <a:t>master secret </a:t>
            </a:r>
            <a:r>
              <a:rPr lang="en-US" sz="2400" dirty="0" smtClean="0"/>
              <a:t>is used to create variable-length  secrets by applying the same set of hash functions and  </a:t>
            </a:r>
            <a:r>
              <a:rPr lang="en-US" sz="2400" dirty="0" err="1" smtClean="0"/>
              <a:t>prepending</a:t>
            </a:r>
            <a:r>
              <a:rPr lang="en-US" sz="2400" dirty="0" smtClean="0"/>
              <a:t> with different constants.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2184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</a:rPr>
              <a:t> Session and Connection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4000" y="1524000"/>
            <a:ext cx="88900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TCP is connection-oriented protocol.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 designers of SSL decided that they needed two-levels of connectivity </a:t>
            </a:r>
            <a:r>
              <a:rPr lang="en-US" sz="2400" dirty="0" smtClean="0">
                <a:solidFill>
                  <a:srgbClr val="0000CC"/>
                </a:solidFill>
              </a:rPr>
              <a:t>session and connection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2100" dirty="0" smtClean="0"/>
              <a:t>A </a:t>
            </a:r>
            <a:r>
              <a:rPr lang="en-US" sz="2100" dirty="0" smtClean="0">
                <a:solidFill>
                  <a:srgbClr val="0000CC"/>
                </a:solidFill>
              </a:rPr>
              <a:t>session</a:t>
            </a:r>
            <a:r>
              <a:rPr lang="en-US" sz="2100" dirty="0" smtClean="0"/>
              <a:t> between two systems is an association that can last for a long time. </a:t>
            </a:r>
          </a:p>
          <a:p>
            <a:pPr lvl="1">
              <a:buFont typeface="Wingdings" pitchFamily="2" charset="2"/>
              <a:buChar char="§"/>
            </a:pPr>
            <a:r>
              <a:rPr lang="en-US" sz="2100" dirty="0" smtClean="0"/>
              <a:t>A </a:t>
            </a:r>
            <a:r>
              <a:rPr lang="en-US" sz="2100" dirty="0" smtClean="0">
                <a:solidFill>
                  <a:srgbClr val="0000CC"/>
                </a:solidFill>
              </a:rPr>
              <a:t>connection</a:t>
            </a:r>
            <a:r>
              <a:rPr lang="en-US" sz="2100" dirty="0" smtClean="0"/>
              <a:t> can be established and broken several </a:t>
            </a:r>
          </a:p>
          <a:p>
            <a:pPr lvl="2">
              <a:buNone/>
            </a:pPr>
            <a:r>
              <a:rPr lang="en-US" sz="2100" dirty="0" smtClean="0"/>
              <a:t>times during a session.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Some of the security parameters are created during the session establishment and are in effect until the session is terminated </a:t>
            </a:r>
            <a:r>
              <a:rPr lang="en-US" sz="2400" dirty="0" smtClean="0">
                <a:solidFill>
                  <a:srgbClr val="FF0000"/>
                </a:solidFill>
              </a:rPr>
              <a:t>(e.g. cipher suite and master key).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Some of the security parameters must be </a:t>
            </a:r>
            <a:r>
              <a:rPr lang="en-US" sz="2400" smtClean="0"/>
              <a:t>recreated foreach </a:t>
            </a:r>
            <a:r>
              <a:rPr lang="en-US" sz="2400" dirty="0" smtClean="0"/>
              <a:t>connection </a:t>
            </a:r>
            <a:r>
              <a:rPr lang="en-US" sz="2400" dirty="0" smtClean="0">
                <a:solidFill>
                  <a:srgbClr val="FF0000"/>
                </a:solidFill>
              </a:rPr>
              <a:t>(e.g. six secrets).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48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four protocols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SSL defines four protocols in two layers,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80264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5547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-BoldItalic"/>
              </a:rPr>
              <a:t>Handshake Protocol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8575"/>
            <a:ext cx="18224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066800"/>
            <a:ext cx="1592263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362200"/>
            <a:ext cx="5829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028950"/>
            <a:ext cx="5829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572000"/>
            <a:ext cx="582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3810000"/>
            <a:ext cx="582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" y="2435225"/>
            <a:ext cx="793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3079750"/>
            <a:ext cx="8826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6088" y="3921125"/>
            <a:ext cx="9715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0" y="4572000"/>
            <a:ext cx="9842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2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-BoldItalic"/>
              </a:rPr>
              <a:t>Processing done by the Record Protocol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07" y="1600200"/>
            <a:ext cx="811453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7054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Transport </a:t>
            </a:r>
            <a:r>
              <a:rPr lang="en-US" dirty="0"/>
              <a:t>L</a:t>
            </a:r>
            <a:r>
              <a:rPr lang="en-US" dirty="0" smtClean="0"/>
              <a:t>ayer Protocol (TLS)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7630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Transport Layer Protocol (TLS) is the IETF standard version of SSL. The two are very similar with slight differences:</a:t>
            </a:r>
          </a:p>
          <a:p>
            <a:r>
              <a:rPr lang="en-US" sz="2400" b="1" dirty="0" smtClean="0"/>
              <a:t>Version</a:t>
            </a:r>
            <a:r>
              <a:rPr lang="en-US" sz="2400" dirty="0" smtClean="0"/>
              <a:t>: SSL v3.0 compatible with TLS v1.0</a:t>
            </a:r>
          </a:p>
          <a:p>
            <a:r>
              <a:rPr lang="en-US" sz="2400" b="1" dirty="0" smtClean="0"/>
              <a:t>Cipher Suite</a:t>
            </a:r>
            <a:r>
              <a:rPr lang="en-US" sz="2400" dirty="0" smtClean="0"/>
              <a:t>: TLS cipher suite doesn’t support </a:t>
            </a:r>
            <a:r>
              <a:rPr lang="en-US" sz="2400" dirty="0" err="1" smtClean="0"/>
              <a:t>Fortezza</a:t>
            </a:r>
            <a:r>
              <a:rPr lang="en-US" sz="2400" dirty="0" smtClean="0"/>
              <a:t>(key exchange algorithm).</a:t>
            </a:r>
          </a:p>
          <a:p>
            <a:r>
              <a:rPr lang="en-US" sz="2400" b="1" dirty="0" smtClean="0"/>
              <a:t>Cryptographic secrets</a:t>
            </a:r>
            <a:r>
              <a:rPr lang="en-US" sz="2400" dirty="0" smtClean="0"/>
              <a:t>: TLS uses a </a:t>
            </a:r>
            <a:r>
              <a:rPr lang="en-US" sz="2400" dirty="0" err="1" smtClean="0"/>
              <a:t>pesudorandom</a:t>
            </a:r>
            <a:r>
              <a:rPr lang="en-US" sz="2400" dirty="0" smtClean="0"/>
              <a:t> function(PRF) to create the master key and the key materials.</a:t>
            </a:r>
          </a:p>
          <a:p>
            <a:r>
              <a:rPr lang="en-US" sz="2400" b="1" dirty="0" smtClean="0"/>
              <a:t>Alert Protocol</a:t>
            </a:r>
            <a:r>
              <a:rPr lang="en-US" sz="2400" dirty="0" smtClean="0"/>
              <a:t>: TLS detects some alert messages and adds some new ones.</a:t>
            </a:r>
          </a:p>
          <a:p>
            <a:r>
              <a:rPr lang="en-US" sz="2400" b="1" dirty="0" smtClean="0"/>
              <a:t>Handshake Protocol</a:t>
            </a:r>
            <a:r>
              <a:rPr lang="en-US" sz="2400" dirty="0" smtClean="0"/>
              <a:t>: the details of some messages have been changed in TLS.</a:t>
            </a:r>
          </a:p>
          <a:p>
            <a:r>
              <a:rPr lang="en-US" sz="2400" b="1" dirty="0" smtClean="0"/>
              <a:t>Record Protocol</a:t>
            </a:r>
            <a:r>
              <a:rPr lang="en-US" sz="2400" dirty="0" smtClean="0"/>
              <a:t>: Instead of using MAC. TLS uses the HMAC.</a:t>
            </a:r>
          </a:p>
        </p:txBody>
      </p:sp>
    </p:spTree>
    <p:extLst>
      <p:ext uri="{BB962C8B-B14F-4D97-AF65-F5344CB8AC3E}">
        <p14:creationId xmlns="" xmlns:p14="http://schemas.microsoft.com/office/powerpoint/2010/main" val="246689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6600" b="1" i="1" dirty="0" smtClean="0">
                <a:solidFill>
                  <a:srgbClr val="0070C0"/>
                </a:solidFill>
              </a:rPr>
              <a:t>Email Security </a:t>
            </a:r>
            <a:endParaRPr lang="en-US" sz="6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12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3505200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b="1" i="1" dirty="0" smtClean="0">
              <a:solidFill>
                <a:srgbClr val="00B05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b="1" i="1" dirty="0">
              <a:solidFill>
                <a:srgbClr val="00B05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fr-FR" altLang="en-US" b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fr-FR" altLang="en-US" b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fr-FR" altLang="en-US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altLang="en-US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altLang="en-US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lecture contents:</a:t>
            </a:r>
            <a:br>
              <a:rPr lang="fr-FR" altLang="en-US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1A80-A48B-46D7-A529-45AE9F544664}" type="datetime5">
              <a:rPr lang="en-GB" smtClean="0"/>
              <a:pPr/>
              <a:t>11-Mar-15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Networks and Communication Department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2590800"/>
            <a:ext cx="708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Transport Layer Security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 SSL Architecture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   TLS Architecture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Email Security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PGP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   Key Ring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   PGP Certificate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S/MIME 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S/MIME certificate processing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 cryptographic algorithms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7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Security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Email is one of the most widely used and regarded network services. </a:t>
            </a:r>
          </a:p>
          <a:p>
            <a:r>
              <a:rPr lang="en-US" dirty="0" smtClean="0"/>
              <a:t>Currently message contents are not secure. </a:t>
            </a:r>
          </a:p>
          <a:p>
            <a:pPr lvl="1"/>
            <a:r>
              <a:rPr lang="en-US" dirty="0" smtClean="0"/>
              <a:t>My be inspected either in transit, </a:t>
            </a:r>
          </a:p>
          <a:p>
            <a:pPr lvl="1"/>
            <a:r>
              <a:rPr lang="en-US" dirty="0" smtClean="0"/>
              <a:t>Or  by suitably privileged users on destination system.</a:t>
            </a:r>
          </a:p>
        </p:txBody>
      </p:sp>
    </p:spTree>
    <p:extLst>
      <p:ext uri="{BB962C8B-B14F-4D97-AF65-F5344CB8AC3E}">
        <p14:creationId xmlns="" xmlns:p14="http://schemas.microsoft.com/office/powerpoint/2010/main" val="43733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Email security enhancement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Confidentiality </a:t>
            </a:r>
          </a:p>
          <a:p>
            <a:pPr>
              <a:buNone/>
            </a:pPr>
            <a:r>
              <a:rPr lang="en-US" dirty="0" smtClean="0"/>
              <a:t>    protection from disclosure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Authentication </a:t>
            </a:r>
          </a:p>
          <a:p>
            <a:pPr>
              <a:buNone/>
            </a:pPr>
            <a:r>
              <a:rPr lang="en-US" dirty="0" smtClean="0"/>
              <a:t>   of sender of message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Message integrity </a:t>
            </a:r>
          </a:p>
          <a:p>
            <a:pPr>
              <a:buNone/>
            </a:pPr>
            <a:r>
              <a:rPr lang="en-US" dirty="0" smtClean="0"/>
              <a:t>   protection from modification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Non-repudiation of origin </a:t>
            </a:r>
          </a:p>
          <a:p>
            <a:pPr>
              <a:buNone/>
            </a:pPr>
            <a:r>
              <a:rPr lang="en-US" dirty="0" smtClean="0"/>
              <a:t>   protection from denial by sender </a:t>
            </a:r>
          </a:p>
        </p:txBody>
      </p:sp>
    </p:spTree>
    <p:extLst>
      <p:ext uri="{BB962C8B-B14F-4D97-AF65-F5344CB8AC3E}">
        <p14:creationId xmlns="" xmlns:p14="http://schemas.microsoft.com/office/powerpoint/2010/main" val="141092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Pretty Good Privacy (PGP) is a protocol that provides security at application layer.</a:t>
            </a:r>
          </a:p>
          <a:p>
            <a:r>
              <a:rPr lang="en-US" dirty="0" smtClean="0"/>
              <a:t>PGP is designed to create authenticated and confidential e-mail.</a:t>
            </a:r>
          </a:p>
          <a:p>
            <a:r>
              <a:rPr lang="en-US" dirty="0" smtClean="0"/>
              <a:t>Widely used to secure emails. </a:t>
            </a:r>
          </a:p>
          <a:p>
            <a:r>
              <a:rPr lang="en-US" dirty="0" smtClean="0"/>
              <a:t>Developed by Phil Zimmermann. </a:t>
            </a:r>
          </a:p>
          <a:p>
            <a:r>
              <a:rPr lang="en-US" dirty="0" smtClean="0"/>
              <a:t>Selected best available crypto algorithms to use. </a:t>
            </a:r>
          </a:p>
          <a:p>
            <a:r>
              <a:rPr lang="en-US" dirty="0" smtClean="0"/>
              <a:t>Integrated into a single program. </a:t>
            </a:r>
          </a:p>
          <a:p>
            <a:r>
              <a:rPr lang="en-US" dirty="0" smtClean="0"/>
              <a:t>Available on Unix, PC, Macintosh, … systems. </a:t>
            </a:r>
          </a:p>
          <a:p>
            <a:r>
              <a:rPr lang="en-US" dirty="0" smtClean="0"/>
              <a:t>Originally free, now have commercial versions available also.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4439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Sending an e-mail is a one-time activity.</a:t>
            </a:r>
          </a:p>
          <a:p>
            <a:r>
              <a:rPr lang="en-US" dirty="0" smtClean="0"/>
              <a:t>In e-mail, there is no session.</a:t>
            </a:r>
          </a:p>
          <a:p>
            <a:r>
              <a:rPr lang="en-US" dirty="0" smtClean="0"/>
              <a:t>Alice sends a message to Bob; sometimes later, Bob reads the message and may or may not send a reply.</a:t>
            </a:r>
          </a:p>
          <a:p>
            <a:r>
              <a:rPr lang="en-US" dirty="0" smtClean="0"/>
              <a:t>Unidirectional message</a:t>
            </a:r>
            <a:r>
              <a:rPr lang="en-US" dirty="0" smtClean="0">
                <a:sym typeface="Wingdings" pitchFamily="2" charset="2"/>
              </a:rPr>
              <a:t> what Alice send to Bob is totally independent of what Bob sends to Alice.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195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r>
              <a:rPr lang="en-US" dirty="0" smtClean="0"/>
              <a:t>Since there is no session and no hand shaking, how can Alice and Bob agree on security parameters?</a:t>
            </a:r>
          </a:p>
          <a:p>
            <a:endParaRPr lang="en-US" dirty="0" smtClean="0"/>
          </a:p>
          <a:p>
            <a:r>
              <a:rPr lang="en-US" dirty="0" smtClean="0"/>
              <a:t> Phil Zimmerman has found a very elegant solution way for this problem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the security parameters need to be sent with the message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00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PGP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10600" cy="5181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Plaintext</a:t>
            </a:r>
            <a:r>
              <a:rPr lang="en-US" sz="2400" dirty="0" smtClean="0"/>
              <a:t>: no service, simplest</a:t>
            </a:r>
          </a:p>
          <a:p>
            <a:r>
              <a:rPr lang="en-US" sz="2400" b="1" dirty="0" smtClean="0"/>
              <a:t>Message Authentication</a:t>
            </a:r>
            <a:r>
              <a:rPr lang="en-US" sz="2400" dirty="0" smtClean="0"/>
              <a:t>: Alice create a digest of the message and sign it with her private key. Bob verify the message using Alice's public key</a:t>
            </a:r>
          </a:p>
          <a:p>
            <a:r>
              <a:rPr lang="en-US" sz="2400" b="1" dirty="0" smtClean="0"/>
              <a:t>Compression: </a:t>
            </a:r>
            <a:r>
              <a:rPr lang="en-US" sz="2400" dirty="0" smtClean="0"/>
              <a:t>compress the message and the digest.</a:t>
            </a:r>
          </a:p>
          <a:p>
            <a:r>
              <a:rPr lang="en-US" sz="2400" b="1" dirty="0" smtClean="0"/>
              <a:t>Confidentiality with One-Time Session Key: </a:t>
            </a:r>
            <a:r>
              <a:rPr lang="en-US" sz="2400" dirty="0" smtClean="0"/>
              <a:t>Alice encrypts the message and the digest, and send the key itself with the message.</a:t>
            </a:r>
          </a:p>
          <a:p>
            <a:r>
              <a:rPr lang="en-US" sz="2400" b="1" dirty="0" smtClean="0"/>
              <a:t>Code Conversion: </a:t>
            </a:r>
            <a:r>
              <a:rPr lang="en-US" sz="2400" dirty="0" smtClean="0"/>
              <a:t>PGP uses Radix 64 conversion. After the encryption, each character is converted to Radix 64 code.</a:t>
            </a:r>
            <a:endParaRPr lang="en-US" sz="2400" b="1" dirty="0" smtClean="0"/>
          </a:p>
          <a:p>
            <a:r>
              <a:rPr lang="en-US" sz="2400" b="1" dirty="0" smtClean="0"/>
              <a:t>Segmentation: </a:t>
            </a:r>
            <a:r>
              <a:rPr lang="en-US" sz="2400" dirty="0" smtClean="0"/>
              <a:t>PGP allows segmentation of the message after the message has been converted to Radix 64.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2121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1219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A scenario in which an e-mail message </a:t>
            </a:r>
            <a:r>
              <a:rPr lang="en-US" sz="2800" b="1" dirty="0" smtClean="0"/>
              <a:t>is authenticated                  and encrypted, assuming Alice and Bob trust each other</a:t>
            </a:r>
            <a:endParaRPr lang="en-US" sz="2800" b="1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2407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7432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/>
              <a:t>Sender Site (Alice)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1. </a:t>
            </a:r>
            <a:r>
              <a:rPr lang="en-US" sz="2400" dirty="0"/>
              <a:t>Alice creates a session key (for symmetric </a:t>
            </a:r>
            <a:r>
              <a:rPr lang="en-US" sz="2400" dirty="0" smtClean="0"/>
              <a:t>encryption/decryption</a:t>
            </a:r>
            <a:r>
              <a:rPr lang="en-US" sz="2400" dirty="0"/>
              <a:t>) and </a:t>
            </a:r>
            <a:r>
              <a:rPr lang="en-US" sz="2400" dirty="0" smtClean="0"/>
              <a:t>concatenates it </a:t>
            </a:r>
            <a:r>
              <a:rPr lang="en-US" sz="2400" dirty="0"/>
              <a:t>with the identity of the algorithm which will use this key. The result is </a:t>
            </a:r>
            <a:r>
              <a:rPr lang="en-US" sz="2400" dirty="0" smtClean="0"/>
              <a:t>encrypted</a:t>
            </a:r>
            <a:r>
              <a:rPr lang="en-US" sz="2400" dirty="0"/>
              <a:t> with Bob's public key. Alice adds the identification of the public-key algorithm</a:t>
            </a:r>
          </a:p>
          <a:p>
            <a:pPr>
              <a:buNone/>
            </a:pPr>
            <a:r>
              <a:rPr lang="en-US" sz="2400" dirty="0" smtClean="0"/>
              <a:t>       used </a:t>
            </a:r>
            <a:r>
              <a:rPr lang="en-US" sz="2400" dirty="0"/>
              <a:t>above to the encrypted result. </a:t>
            </a:r>
            <a:r>
              <a:rPr lang="en-US" sz="2400" dirty="0" smtClean="0"/>
              <a:t> </a:t>
            </a:r>
          </a:p>
          <a:p>
            <a:pPr marL="457200" indent="-457200">
              <a:buAutoNum type="arabicPeriod" startAt="2"/>
            </a:pPr>
            <a:r>
              <a:rPr lang="en-US" sz="2100" dirty="0" smtClean="0"/>
              <a:t>a</a:t>
            </a:r>
            <a:r>
              <a:rPr lang="en-US" sz="2100" dirty="0"/>
              <a:t>. Alice authenticates the message (e-mail) by using a public-key signature </a:t>
            </a:r>
            <a:r>
              <a:rPr lang="en-US" sz="2100" dirty="0" smtClean="0"/>
              <a:t>algorithm and </a:t>
            </a:r>
            <a:r>
              <a:rPr lang="en-US" sz="2100" dirty="0"/>
              <a:t>encrypts it with her private </a:t>
            </a:r>
            <a:r>
              <a:rPr lang="en-US" sz="2100" dirty="0" smtClean="0"/>
              <a:t>key</a:t>
            </a:r>
            <a:r>
              <a:rPr lang="en-US" sz="2100" dirty="0" smtClean="0">
                <a:sym typeface="Wingdings" pitchFamily="2" charset="2"/>
              </a:rPr>
              <a:t> </a:t>
            </a:r>
            <a:r>
              <a:rPr lang="en-US" sz="2100" dirty="0" smtClean="0"/>
              <a:t>signature.  Alice </a:t>
            </a:r>
            <a:r>
              <a:rPr lang="en-US" sz="2100" dirty="0"/>
              <a:t>appends the identification of the public key (used for encryption) as </a:t>
            </a:r>
            <a:r>
              <a:rPr lang="en-US" sz="2100" dirty="0" smtClean="0"/>
              <a:t>well as </a:t>
            </a:r>
            <a:r>
              <a:rPr lang="en-US" sz="2100" dirty="0"/>
              <a:t>the identification of the hash algorithm (used for authentication) to the signature</a:t>
            </a:r>
            <a:r>
              <a:rPr lang="en-US" sz="2100" dirty="0" smtClean="0"/>
              <a:t>.</a:t>
            </a:r>
          </a:p>
          <a:p>
            <a:pPr lvl="1">
              <a:buNone/>
            </a:pPr>
            <a:r>
              <a:rPr lang="en-US" sz="2100" dirty="0" smtClean="0"/>
              <a:t>b</a:t>
            </a:r>
            <a:r>
              <a:rPr lang="en-US" sz="2100" dirty="0"/>
              <a:t>. Alice concatenates the three pieces of information created above with the </a:t>
            </a:r>
            <a:r>
              <a:rPr lang="en-US" sz="2100" dirty="0" smtClean="0"/>
              <a:t>message (e-mail</a:t>
            </a:r>
            <a:r>
              <a:rPr lang="en-US" sz="2100" dirty="0"/>
              <a:t>) and encrypts the whole thing, using the session key created in step 1</a:t>
            </a:r>
            <a:r>
              <a:rPr lang="en-US" sz="21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3</a:t>
            </a:r>
            <a:r>
              <a:rPr lang="en-US" sz="2400" dirty="0"/>
              <a:t>. Alice combines the results of steps 1 and 2 and sends them to Bob (after adding </a:t>
            </a:r>
            <a:r>
              <a:rPr lang="en-US" sz="2400" dirty="0" smtClean="0"/>
              <a:t>the appropriate </a:t>
            </a:r>
            <a:r>
              <a:rPr lang="en-US" sz="2400" dirty="0"/>
              <a:t>PGP header).</a:t>
            </a:r>
          </a:p>
        </p:txBody>
      </p:sp>
    </p:spTree>
    <p:extLst>
      <p:ext uri="{BB962C8B-B14F-4D97-AF65-F5344CB8AC3E}">
        <p14:creationId xmlns="" xmlns:p14="http://schemas.microsoft.com/office/powerpoint/2010/main" val="1149146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9809"/>
          </a:xfrm>
        </p:spPr>
        <p:txBody>
          <a:bodyPr/>
          <a:lstStyle/>
          <a:p>
            <a:r>
              <a:rPr lang="en-US" dirty="0" smtClean="0"/>
              <a:t>Receiver Site (Bob)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6388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/>
              <a:t>1. Bob </a:t>
            </a:r>
            <a:r>
              <a:rPr lang="en-US" sz="2400" dirty="0"/>
              <a:t>uses his private key to decrypt the combination of the session key </a:t>
            </a:r>
            <a:r>
              <a:rPr lang="en-US" sz="2400" dirty="0" smtClean="0"/>
              <a:t>and symmetric-key </a:t>
            </a:r>
            <a:r>
              <a:rPr lang="en-US" sz="2400" dirty="0"/>
              <a:t>algorithm identification</a:t>
            </a:r>
            <a:r>
              <a:rPr lang="en-US" sz="2400" dirty="0" smtClean="0"/>
              <a:t>.</a:t>
            </a:r>
          </a:p>
          <a:p>
            <a:pPr marL="457200" indent="-457200">
              <a:buNone/>
            </a:pPr>
            <a:r>
              <a:rPr lang="en-US" sz="2400" dirty="0" smtClean="0"/>
              <a:t>2</a:t>
            </a:r>
            <a:r>
              <a:rPr lang="en-US" sz="2400" dirty="0"/>
              <a:t>. Bob uses the session key and the algorithm obtained in step 1 to decrypt the rest </a:t>
            </a:r>
            <a:r>
              <a:rPr lang="en-US" sz="2400" dirty="0" smtClean="0"/>
              <a:t>of the </a:t>
            </a:r>
            <a:r>
              <a:rPr lang="en-US" sz="2400" dirty="0"/>
              <a:t>PGP message. Bob now has the content of the message, the identification of </a:t>
            </a:r>
            <a:r>
              <a:rPr lang="en-US" sz="2400" dirty="0" smtClean="0"/>
              <a:t>the public </a:t>
            </a:r>
            <a:r>
              <a:rPr lang="en-US" sz="2400" dirty="0"/>
              <a:t>algorithm used for creating and encrypting the signature, and the </a:t>
            </a:r>
            <a:r>
              <a:rPr lang="en-US" sz="2400" dirty="0" smtClean="0"/>
              <a:t>identification of </a:t>
            </a:r>
            <a:r>
              <a:rPr lang="en-US" sz="2400" dirty="0"/>
              <a:t>the hash algorithm used to create the hash out of the message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3</a:t>
            </a:r>
            <a:r>
              <a:rPr lang="en-US" sz="2400" dirty="0"/>
              <a:t>. Bob uses Alice's public key and the algorithm defined by PA2 to decrypt the digest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4</a:t>
            </a:r>
            <a:r>
              <a:rPr lang="en-US" sz="2400" dirty="0"/>
              <a:t>. Bob uses the hash algorithm defined by HA to create a hash out of message </a:t>
            </a:r>
            <a:r>
              <a:rPr lang="en-US" sz="2400" dirty="0" smtClean="0"/>
              <a:t>he obtained </a:t>
            </a:r>
            <a:r>
              <a:rPr lang="en-US" sz="2400" dirty="0"/>
              <a:t>in step 2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5</a:t>
            </a:r>
            <a:r>
              <a:rPr lang="en-US" sz="2400" dirty="0"/>
              <a:t>. Bob compares the hash created in step 4 and the hash he decrypted in step 3. If </a:t>
            </a:r>
            <a:r>
              <a:rPr lang="en-US" sz="2400" dirty="0" smtClean="0"/>
              <a:t>the two </a:t>
            </a:r>
            <a:r>
              <a:rPr lang="en-US" sz="2400" dirty="0"/>
              <a:t>are identical, he accepts the message; otherwise, he discards the message.</a:t>
            </a:r>
          </a:p>
        </p:txBody>
      </p:sp>
    </p:spTree>
    <p:extLst>
      <p:ext uri="{BB962C8B-B14F-4D97-AF65-F5344CB8AC3E}">
        <p14:creationId xmlns="" xmlns:p14="http://schemas.microsoft.com/office/powerpoint/2010/main" val="2227327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PGP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391400" cy="189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81400"/>
            <a:ext cx="7408863" cy="257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587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796636"/>
          </a:xfrm>
        </p:spPr>
        <p:txBody>
          <a:bodyPr anchor="t"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32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TRANSPORT-LAYER SECURITY</a:t>
            </a:r>
            <a:br>
              <a:rPr lang="en-US" sz="32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</a:b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5232400"/>
          </a:xfrm>
        </p:spPr>
        <p:txBody>
          <a:bodyPr lIns="0" tIns="0" rIns="0" bIns="0">
            <a:normAutofit fontScale="92500" lnSpcReduction="20000"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n-US" sz="2400" dirty="0">
                <a:latin typeface="Times-Roman"/>
              </a:rPr>
              <a:t>A transport layer provides end-to-end security services for the application that use a reliable transport layer protocol such as TCP . 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2400" dirty="0">
              <a:latin typeface="Times-Roman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2400" dirty="0">
                <a:latin typeface="Times-Roman"/>
              </a:rPr>
              <a:t>The idea is to provide security services for transactions on the Internet. 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2400" dirty="0">
              <a:latin typeface="Times-Roman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2400" dirty="0">
                <a:latin typeface="Times-Roman"/>
              </a:rPr>
              <a:t>Example of such a service is when a customer shops online, the following security services are desired:</a:t>
            </a:r>
          </a:p>
          <a:p>
            <a:pPr algn="just" eaLnBrk="0" hangingPunct="0"/>
            <a:endParaRPr lang="en-US" sz="2400" dirty="0">
              <a:latin typeface="Times-Roman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en-US" sz="2000" dirty="0">
                <a:latin typeface="Times-Roman"/>
              </a:rPr>
              <a:t>The customer needs to be sure that the server belongs to the vendor not an imposter</a:t>
            </a:r>
            <a:r>
              <a:rPr lang="en-US" sz="2000" dirty="0">
                <a:latin typeface="Times-Roman"/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FF0000"/>
                </a:solidFill>
                <a:latin typeface="Times-Roman"/>
                <a:sym typeface="Wingdings" pitchFamily="2" charset="2"/>
              </a:rPr>
              <a:t>entity authentication</a:t>
            </a:r>
            <a:r>
              <a:rPr lang="en-US" sz="2000" dirty="0" smtClean="0">
                <a:solidFill>
                  <a:srgbClr val="FF0000"/>
                </a:solidFill>
                <a:latin typeface="Times-Roman"/>
                <a:sym typeface="Wingdings" pitchFamily="2" charset="2"/>
              </a:rPr>
              <a:t>.</a:t>
            </a:r>
            <a:endParaRPr lang="en-US" sz="2000" dirty="0">
              <a:solidFill>
                <a:srgbClr val="FF0000"/>
              </a:solidFill>
              <a:latin typeface="Times-Roman"/>
              <a:sym typeface="Wingdings" pitchFamily="2" charset="2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en-US" sz="2000" dirty="0">
                <a:latin typeface="Times-Roman"/>
                <a:sym typeface="Wingdings" pitchFamily="2" charset="2"/>
              </a:rPr>
              <a:t>Customer and vendor need to be sure of the contents of the message are not modified during transmission </a:t>
            </a:r>
            <a:r>
              <a:rPr lang="en-US" sz="2000" dirty="0">
                <a:solidFill>
                  <a:srgbClr val="FF0000"/>
                </a:solidFill>
                <a:latin typeface="Times-Roman"/>
                <a:sym typeface="Wingdings" pitchFamily="2" charset="2"/>
              </a:rPr>
              <a:t>message integrity.</a:t>
            </a: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en-US" sz="2000" dirty="0">
                <a:latin typeface="Times-Roman"/>
                <a:sym typeface="Wingdings" pitchFamily="2" charset="2"/>
              </a:rPr>
              <a:t>Customer and vendor need to be sure that an imposter doesn’t intercept sensitive information (credit card number ) </a:t>
            </a:r>
            <a:r>
              <a:rPr lang="en-US" sz="2000" dirty="0">
                <a:solidFill>
                  <a:srgbClr val="FF0000"/>
                </a:solidFill>
                <a:latin typeface="Times-Roman"/>
                <a:sym typeface="Wingdings" pitchFamily="2" charset="2"/>
              </a:rPr>
              <a:t>Confidentiality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v"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844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PGP operations: compression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default PGP compresses message after signing but before encrypting. </a:t>
            </a:r>
          </a:p>
          <a:p>
            <a:endParaRPr lang="en-US" dirty="0" smtClean="0"/>
          </a:p>
          <a:p>
            <a:r>
              <a:rPr lang="en-US" dirty="0" smtClean="0"/>
              <a:t>Can store uncompressed message and signature for later verification.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Uses ZIP compression algorithm. </a:t>
            </a:r>
          </a:p>
        </p:txBody>
      </p:sp>
    </p:spTree>
    <p:extLst>
      <p:ext uri="{BB962C8B-B14F-4D97-AF65-F5344CB8AC3E}">
        <p14:creationId xmlns="" xmlns:p14="http://schemas.microsoft.com/office/powerpoint/2010/main" val="1205738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PGP operations: compatibility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20700" y="1600200"/>
            <a:ext cx="82453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Encrypted messages and signatures may contain arbitrary octets. </a:t>
            </a:r>
          </a:p>
          <a:p>
            <a:r>
              <a:rPr lang="en-US" dirty="0" smtClean="0"/>
              <a:t>Email was designed only for text. </a:t>
            </a:r>
          </a:p>
          <a:p>
            <a:r>
              <a:rPr lang="en-US" dirty="0" smtClean="0"/>
              <a:t>Hence PGP must encode raw binary data into printable ASCII characters. </a:t>
            </a:r>
          </a:p>
          <a:p>
            <a:r>
              <a:rPr lang="en-US" dirty="0" smtClean="0"/>
              <a:t>Uses radix-64 algorithm 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–maps 3 bytes to 4 printable chars 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–also appends a CRC </a:t>
            </a:r>
          </a:p>
          <a:p>
            <a:r>
              <a:rPr lang="en-US" dirty="0" smtClean="0"/>
              <a:t>PGP also segments messages if it is too big. </a:t>
            </a:r>
          </a:p>
        </p:txBody>
      </p:sp>
    </p:spTree>
    <p:extLst>
      <p:ext uri="{BB962C8B-B14F-4D97-AF65-F5344CB8AC3E}">
        <p14:creationId xmlns="" xmlns:p14="http://schemas.microsoft.com/office/powerpoint/2010/main" val="3860144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64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8037" t="29411" r="17164" b="1695"/>
          <a:stretch>
            <a:fillRect/>
          </a:stretch>
        </p:blipFill>
        <p:spPr bwMode="auto">
          <a:xfrm>
            <a:off x="228600" y="1600200"/>
            <a:ext cx="824651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137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if Alice needs to send messages to many people? 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Thus, Alice needs a key ring of public keys, with a key belonging to each person with whom Alice needs to </a:t>
            </a:r>
            <a:r>
              <a:rPr lang="en-US" dirty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orrespond (send or receive messages)</a:t>
            </a:r>
          </a:p>
          <a:p>
            <a:r>
              <a:rPr lang="en-US" dirty="0" smtClean="0">
                <a:sym typeface="Wingdings" pitchFamily="2" charset="2"/>
              </a:rPr>
              <a:t>PGP provides a ring of private/public keys for tow reasons: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Alice may change her pair of keys.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Alice may need to correspond with different groups of people ( friend, colleagues, and so on).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866556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Rings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782" y="1600200"/>
            <a:ext cx="78304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71338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990600"/>
          </a:xfrm>
        </p:spPr>
        <p:txBody>
          <a:bodyPr/>
          <a:lstStyle/>
          <a:p>
            <a:r>
              <a:rPr lang="en-US" dirty="0" smtClean="0"/>
              <a:t>Key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6096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Alice has </a:t>
            </a:r>
            <a:r>
              <a:rPr lang="en-US" sz="2400" dirty="0"/>
              <a:t>several pairs of private/public keys belonging to her </a:t>
            </a:r>
            <a:r>
              <a:rPr lang="en-US" sz="2400" dirty="0" smtClean="0"/>
              <a:t>and public </a:t>
            </a:r>
            <a:r>
              <a:rPr lang="en-US" sz="2400" dirty="0"/>
              <a:t>keys belonging to other people. Note that everyone can have more than one </a:t>
            </a:r>
            <a:r>
              <a:rPr lang="en-US" sz="2400" dirty="0" smtClean="0"/>
              <a:t>public key</a:t>
            </a:r>
            <a:r>
              <a:rPr lang="en-US" sz="2400" dirty="0"/>
              <a:t>. Two cases may arise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1</a:t>
            </a:r>
            <a:r>
              <a:rPr lang="en-US" sz="2400" dirty="0"/>
              <a:t>. Alice needs to send a message to one of the persons in the community.</a:t>
            </a:r>
          </a:p>
          <a:p>
            <a:pPr lvl="3">
              <a:buNone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a. She uses her private key to sign the digest.</a:t>
            </a:r>
          </a:p>
          <a:p>
            <a:pPr lvl="3">
              <a:buNone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b. She uses the receiver's public key to encrypt a newly created session key.</a:t>
            </a:r>
          </a:p>
          <a:p>
            <a:pPr lvl="3">
              <a:buNone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c. She encrypts the message and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digest with the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created session key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/>
              <a:t>2. Alice receives a message from one of the persons in the community.</a:t>
            </a:r>
          </a:p>
          <a:p>
            <a:pPr lvl="2">
              <a:buNone/>
            </a:pP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a. She uses her private key to decrypt the session key.</a:t>
            </a:r>
          </a:p>
          <a:p>
            <a:pPr lvl="2">
              <a:buNone/>
            </a:pP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b. She uses the session key to decrypt the message and digest.</a:t>
            </a:r>
          </a:p>
          <a:p>
            <a:pPr lvl="2">
              <a:buNone/>
            </a:pP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c. She uses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</a:rPr>
              <a:t>the receiver’s public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key to verify the digest.</a:t>
            </a:r>
          </a:p>
        </p:txBody>
      </p:sp>
    </p:spTree>
    <p:extLst>
      <p:ext uri="{BB962C8B-B14F-4D97-AF65-F5344CB8AC3E}">
        <p14:creationId xmlns="" xmlns:p14="http://schemas.microsoft.com/office/powerpoint/2010/main" val="3254019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PGP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 PGP, there is no need for CAs; any one in the ring can sign a certificate for anyone else in the ring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Forms a “web of trust”.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In PGP, the certificate issuer is called an introducer.</a:t>
            </a:r>
          </a:p>
          <a:p>
            <a:endParaRPr lang="en-US" dirty="0" smtClean="0"/>
          </a:p>
          <a:p>
            <a:r>
              <a:rPr lang="en-US" dirty="0" smtClean="0"/>
              <a:t>Users can revoke their keys.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586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S/MIME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EAC4-F632-465B-A9BE-BE29AA561740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Security enhancement to MIME (Multipurpose Internet Mail Extensions) email </a:t>
            </a:r>
          </a:p>
          <a:p>
            <a:pPr lvl="1"/>
            <a:r>
              <a:rPr lang="en-US" dirty="0" smtClean="0"/>
              <a:t>original Internet RFC822 email was text only </a:t>
            </a:r>
          </a:p>
          <a:p>
            <a:pPr lvl="1"/>
            <a:r>
              <a:rPr lang="en-US" dirty="0" smtClean="0"/>
              <a:t>MIME provided support for varying content types and multi-part messages. </a:t>
            </a:r>
          </a:p>
          <a:p>
            <a:pPr lvl="1"/>
            <a:r>
              <a:rPr lang="en-US" dirty="0" smtClean="0"/>
              <a:t>with encoding of binary data to textual form. </a:t>
            </a:r>
          </a:p>
          <a:p>
            <a:pPr lvl="1"/>
            <a:r>
              <a:rPr lang="en-US" dirty="0" smtClean="0"/>
              <a:t>S/MIME added security enhancements. </a:t>
            </a:r>
          </a:p>
          <a:p>
            <a:r>
              <a:rPr lang="en-US" dirty="0" smtClean="0"/>
              <a:t>Have S/MIME support in various modern mail agents: MS Outlook, Netscape etc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S/MIME functions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EAC4-F632-465B-A9BE-BE29AA561740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Enveloped data </a:t>
            </a:r>
          </a:p>
          <a:p>
            <a:pPr lvl="1"/>
            <a:r>
              <a:rPr lang="en-US" dirty="0" smtClean="0"/>
              <a:t>encrypted content and associated keys </a:t>
            </a:r>
          </a:p>
          <a:p>
            <a:r>
              <a:rPr lang="en-US" dirty="0" smtClean="0"/>
              <a:t>Signed data </a:t>
            </a:r>
          </a:p>
          <a:p>
            <a:pPr lvl="1"/>
            <a:r>
              <a:rPr lang="en-US" dirty="0" smtClean="0"/>
              <a:t>A digital signature is formed by signing the message digest and then encrypting that with the signer private key. </a:t>
            </a:r>
          </a:p>
          <a:p>
            <a:r>
              <a:rPr lang="en-US" dirty="0" smtClean="0"/>
              <a:t>Clear-signed data </a:t>
            </a:r>
          </a:p>
          <a:p>
            <a:r>
              <a:rPr lang="en-US" dirty="0" smtClean="0"/>
              <a:t>a digital signature of the content is formed, However only the signature is encoded.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S/MIME cryptographic algorithms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EAC4-F632-465B-A9BE-BE29AA561740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Hash functions: SHA-1 &amp; MD5 </a:t>
            </a:r>
          </a:p>
          <a:p>
            <a:r>
              <a:rPr lang="en-US" dirty="0" smtClean="0"/>
              <a:t>Digital signatures: DSS &amp; RSA </a:t>
            </a:r>
          </a:p>
          <a:p>
            <a:r>
              <a:rPr lang="en-US" dirty="0" smtClean="0"/>
              <a:t>Session key encryption: </a:t>
            </a:r>
            <a:r>
              <a:rPr lang="en-US" dirty="0" err="1" smtClean="0"/>
              <a:t>ElGamal</a:t>
            </a:r>
            <a:r>
              <a:rPr lang="en-US" dirty="0" smtClean="0"/>
              <a:t> &amp; RSA </a:t>
            </a:r>
          </a:p>
          <a:p>
            <a:r>
              <a:rPr lang="en-US" dirty="0" smtClean="0"/>
              <a:t>Message encryption: Triple-DES, RC2/40 and others </a:t>
            </a:r>
          </a:p>
          <a:p>
            <a:r>
              <a:rPr lang="en-US" dirty="0" smtClean="0"/>
              <a:t>Have a procedure to decide which algorithms to use.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796636"/>
          </a:xfrm>
        </p:spPr>
        <p:txBody>
          <a:bodyPr anchor="t"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32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TRANSPORT-LAYER SECURITY</a:t>
            </a:r>
            <a:br>
              <a:rPr lang="en-US" sz="32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</a:b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5232400"/>
          </a:xfrm>
        </p:spPr>
        <p:txBody>
          <a:bodyPr lIns="0" tIns="0" rIns="0" bIns="0">
            <a:normAutofit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n-US" sz="2800" dirty="0">
                <a:latin typeface="Times-Roman"/>
              </a:rPr>
              <a:t>Two protocols are dominant today for providing security at the transport layer: </a:t>
            </a:r>
          </a:p>
          <a:p>
            <a:pPr algn="just" eaLnBrk="0" hangingPunct="0"/>
            <a:endParaRPr lang="en-US" sz="2800" dirty="0">
              <a:latin typeface="Times-Roman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en-US" sz="2800" dirty="0">
                <a:solidFill>
                  <a:srgbClr val="0000CC"/>
                </a:solidFill>
                <a:latin typeface="Times-Roman"/>
              </a:rPr>
              <a:t> Secure Sockets Layer (SSL) protocol </a:t>
            </a: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en-US" sz="2800" dirty="0">
                <a:solidFill>
                  <a:srgbClr val="0000CC"/>
                </a:solidFill>
                <a:latin typeface="Times-Roman"/>
              </a:rPr>
              <a:t> Transport Layer Security (TLS) protocol.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310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S/MIME certificate processing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EAC4-F632-465B-A9BE-BE29AA561740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S/MIME uses X.509 v3 certificates </a:t>
            </a:r>
          </a:p>
          <a:p>
            <a:r>
              <a:rPr lang="en-US" dirty="0" smtClean="0"/>
              <a:t>Managed using a hybrid of a strict X.509 CA hierarchy &amp; PGP’s web of trust </a:t>
            </a:r>
          </a:p>
          <a:p>
            <a:r>
              <a:rPr lang="en-US" dirty="0" smtClean="0"/>
              <a:t>Each client has a list of trusted CA’s </a:t>
            </a:r>
            <a:r>
              <a:rPr lang="en-US" dirty="0" err="1" smtClean="0"/>
              <a:t>certs</a:t>
            </a:r>
            <a:r>
              <a:rPr lang="en-US" dirty="0" smtClean="0"/>
              <a:t> and own public/private key pairs &amp; </a:t>
            </a:r>
            <a:r>
              <a:rPr lang="en-US" dirty="0" err="1" smtClean="0"/>
              <a:t>certs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Certificates must be signed by trusted CA’s.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-BoldItalic"/>
              </a:rPr>
              <a:t>Internet Location of SSL and TLS in the model</a:t>
            </a:r>
            <a:br>
              <a:rPr lang="en-US" sz="3200" dirty="0" smtClean="0">
                <a:latin typeface="Times-BoldItalic"/>
              </a:rPr>
            </a:b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90" y="1600200"/>
            <a:ext cx="613877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547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SSL Architecture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800600"/>
          </a:xfrm>
        </p:spPr>
        <p:txBody>
          <a:bodyPr>
            <a:normAutofit fontScale="70000" lnSpcReduction="20000"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</a:rPr>
              <a:t>SSL is designed to provide security and compression services to data generated from the application layer.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3200" dirty="0" smtClean="0"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</a:rPr>
              <a:t> Typically, SSL can receive data from any application-layer protocol, but usually the protocol is HTTP.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3200" dirty="0" smtClean="0"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</a:rPr>
              <a:t> The data received from the application is compressed (optional), signed, and encrypted.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3200" dirty="0" smtClean="0"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</a:rPr>
              <a:t> The data is then passed to a reliable transport-layer protocol such as TCP. 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3200" dirty="0" smtClean="0"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</a:rPr>
              <a:t>Netscape developed SSL in 1994. Versions 2 and 3 were released in 1995. In this section, we discuss SSLv3.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640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SSL Architecture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800600"/>
          </a:xfrm>
        </p:spPr>
        <p:txBody>
          <a:bodyPr>
            <a:normAutofit fontScale="62500" lnSpcReduction="20000"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</a:rPr>
              <a:t>SSL provides several services on data received from the application layer: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Fragmentation: </a:t>
            </a:r>
            <a:r>
              <a:rPr lang="en-US" sz="3200" dirty="0" smtClean="0">
                <a:latin typeface="Times New Roman" pitchFamily="18" charset="0"/>
              </a:rPr>
              <a:t>SSL divides the data into blocks of </a:t>
            </a:r>
            <a:r>
              <a:rPr lang="en-US" sz="3200" dirty="0" smtClean="0"/>
              <a:t>2</a:t>
            </a:r>
            <a:r>
              <a:rPr lang="en-US" sz="3200" baseline="30000" dirty="0" smtClean="0"/>
              <a:t>14</a:t>
            </a:r>
            <a:r>
              <a:rPr lang="en-US" sz="3200" dirty="0" smtClean="0">
                <a:latin typeface="Times New Roman" pitchFamily="18" charset="0"/>
              </a:rPr>
              <a:t> bytes or less.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Compression: </a:t>
            </a:r>
            <a:r>
              <a:rPr lang="en-US" sz="3200" dirty="0" smtClean="0">
                <a:latin typeface="Times New Roman" pitchFamily="18" charset="0"/>
              </a:rPr>
              <a:t>Each fragment of data is compressed by using one of the lossless compression methods negotiated between the client and server. ( this is optional service)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3200" dirty="0" smtClean="0"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Message Integrity: </a:t>
            </a:r>
            <a:r>
              <a:rPr lang="en-US" sz="3200" dirty="0" smtClean="0">
                <a:latin typeface="Times New Roman" pitchFamily="18" charset="0"/>
              </a:rPr>
              <a:t>To preserve the integrity of data, SSL uses a keyed-hash function to create a MAC.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3200" dirty="0" smtClean="0"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Confidentiality: </a:t>
            </a:r>
            <a:r>
              <a:rPr lang="en-US" sz="3200" dirty="0" smtClean="0">
                <a:latin typeface="Times New Roman" pitchFamily="18" charset="0"/>
              </a:rPr>
              <a:t>To provide confidentiality, the original data and the MAC are encrypted using symmetric-key cryptography.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Framing: </a:t>
            </a:r>
            <a:r>
              <a:rPr lang="en-US" sz="3200" dirty="0" smtClean="0">
                <a:latin typeface="Times New Roman" pitchFamily="18" charset="0"/>
              </a:rPr>
              <a:t>A header is added to the encrypted payload. The payload is then passed to a reliable transport layer protocol.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32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SSL Architecture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458200" cy="4876800"/>
          </a:xfrm>
        </p:spPr>
        <p:txBody>
          <a:bodyPr>
            <a:normAutofit lnSpcReduction="10000"/>
          </a:bodyPr>
          <a:lstStyle/>
          <a:p>
            <a:pPr algn="just" eaLnBrk="0" hangingPunct="0"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</a:rPr>
              <a:t>Security Parameters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</a:rPr>
              <a:t>As we have seen in IPSec security parameters is defined in the SAs.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</a:rPr>
              <a:t> In SSL, there is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Cipher Suite </a:t>
            </a:r>
            <a:r>
              <a:rPr lang="en-US" sz="2400" dirty="0" smtClean="0">
                <a:latin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Cryptographic Secrets </a:t>
            </a:r>
            <a:r>
              <a:rPr lang="en-US" sz="2400" dirty="0" smtClean="0">
                <a:latin typeface="Times New Roman" pitchFamily="18" charset="0"/>
              </a:rPr>
              <a:t>that together make the security parameters.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Cipher Suite</a:t>
            </a: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</a:rPr>
              <a:t>The combination of key exchange, hash, and encryption algorithm defines a cipher suite for each SSL session.</a:t>
            </a: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</a:rPr>
              <a:t>Each suite starts with the term SSL, followed by the key-exchange algorithm. The word WITH separates the key exchange algorithm from the encryption and hash algorithm.</a:t>
            </a: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</a:rPr>
              <a:t>For Example: </a:t>
            </a:r>
          </a:p>
          <a:p>
            <a:pPr lvl="1" algn="just" eaLnBrk="0" hangingPunct="0"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715000"/>
            <a:ext cx="457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SSL</a:t>
            </a:r>
            <a:r>
              <a:rPr lang="en-US" b="0" i="0" dirty="0" smtClean="0">
                <a:solidFill>
                  <a:schemeClr val="bg1"/>
                </a:solidFill>
              </a:rPr>
              <a:t>_DHE_RSA_</a:t>
            </a:r>
            <a:r>
              <a:rPr lang="en-US" dirty="0" smtClean="0">
                <a:solidFill>
                  <a:schemeClr val="bg1"/>
                </a:solidFill>
              </a:rPr>
              <a:t>WITH</a:t>
            </a:r>
            <a:r>
              <a:rPr lang="en-US" b="0" i="0" dirty="0" smtClean="0">
                <a:solidFill>
                  <a:schemeClr val="bg1"/>
                </a:solidFill>
              </a:rPr>
              <a:t>_</a:t>
            </a:r>
            <a:r>
              <a:rPr lang="en-US" b="0" i="0" dirty="0" smtClean="0">
                <a:solidFill>
                  <a:srgbClr val="3366FF"/>
                </a:solidFill>
              </a:rPr>
              <a:t>DES_CBC</a:t>
            </a:r>
            <a:r>
              <a:rPr lang="en-US" b="0" i="0" dirty="0" smtClean="0">
                <a:solidFill>
                  <a:schemeClr val="bg1"/>
                </a:solidFill>
              </a:rPr>
              <a:t>_SHA</a:t>
            </a:r>
            <a:endParaRPr lang="en-US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26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SSL cipher suite list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178-6EF5-4F95-A295-4FA30EF41427}" type="datetime5">
              <a:rPr lang="en-GB" smtClean="0"/>
              <a:pPr/>
              <a:t>11-Mar-15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0119"/>
            <a:ext cx="8458200" cy="396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80062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2286</Words>
  <Application>Microsoft Office PowerPoint</Application>
  <PresentationFormat>On-screen Show (4:3)</PresentationFormat>
  <Paragraphs>275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NET 536 Network Security</vt:lpstr>
      <vt:lpstr> lecture contents: </vt:lpstr>
      <vt:lpstr>TRANSPORT-LAYER SECURITY </vt:lpstr>
      <vt:lpstr>TRANSPORT-LAYER SECURITY </vt:lpstr>
      <vt:lpstr>Internet Location of SSL and TLS in the model </vt:lpstr>
      <vt:lpstr>SSL Architecture </vt:lpstr>
      <vt:lpstr>SSL Architecture </vt:lpstr>
      <vt:lpstr>SSL Architecture </vt:lpstr>
      <vt:lpstr>SSL cipher suite list</vt:lpstr>
      <vt:lpstr>SSL cipher suite list</vt:lpstr>
      <vt:lpstr>SSL Architecture</vt:lpstr>
      <vt:lpstr>Creation of cryptographic secrets in SSL</vt:lpstr>
      <vt:lpstr> Creation of cryptographic secrets in SSL</vt:lpstr>
      <vt:lpstr> Session and Connection</vt:lpstr>
      <vt:lpstr>four protocols</vt:lpstr>
      <vt:lpstr>Handshake Protocol</vt:lpstr>
      <vt:lpstr>Processing done by the Record Protocol</vt:lpstr>
      <vt:lpstr>Transport Layer Protocol (TLS)</vt:lpstr>
      <vt:lpstr>Slide 19</vt:lpstr>
      <vt:lpstr>Email Security </vt:lpstr>
      <vt:lpstr>Email security enhancement </vt:lpstr>
      <vt:lpstr>PGP</vt:lpstr>
      <vt:lpstr>PGP</vt:lpstr>
      <vt:lpstr>Security Parameters</vt:lpstr>
      <vt:lpstr>PGP Services</vt:lpstr>
      <vt:lpstr>A scenario in which an e-mail message is authenticated                  and encrypted, assuming Alice and Bob trust each other</vt:lpstr>
      <vt:lpstr>Sender Site (Alice)</vt:lpstr>
      <vt:lpstr>Receiver Site (Bob)</vt:lpstr>
      <vt:lpstr>PGP Algorithms</vt:lpstr>
      <vt:lpstr>PGP operations: compression  </vt:lpstr>
      <vt:lpstr>PGP operations: compatibility </vt:lpstr>
      <vt:lpstr>RADIX 64</vt:lpstr>
      <vt:lpstr>Key Rings</vt:lpstr>
      <vt:lpstr>Key Rings</vt:lpstr>
      <vt:lpstr>Key Rings</vt:lpstr>
      <vt:lpstr>PGP Certificate</vt:lpstr>
      <vt:lpstr>S/MIME</vt:lpstr>
      <vt:lpstr> S/MIME functions </vt:lpstr>
      <vt:lpstr> S/MIME cryptographic algorithms  </vt:lpstr>
      <vt:lpstr>S/MIME certificate processing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Amal</dc:creator>
  <cp:lastModifiedBy>Shuroog</cp:lastModifiedBy>
  <cp:revision>117</cp:revision>
  <dcterms:created xsi:type="dcterms:W3CDTF">2010-02-18T11:21:06Z</dcterms:created>
  <dcterms:modified xsi:type="dcterms:W3CDTF">2015-03-11T18:43:51Z</dcterms:modified>
</cp:coreProperties>
</file>