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35"/>
  </p:notesMasterIdLst>
  <p:sldIdLst>
    <p:sldId id="256" r:id="rId2"/>
    <p:sldId id="316" r:id="rId3"/>
    <p:sldId id="341" r:id="rId4"/>
    <p:sldId id="317" r:id="rId5"/>
    <p:sldId id="318" r:id="rId6"/>
    <p:sldId id="319" r:id="rId7"/>
    <p:sldId id="342" r:id="rId8"/>
    <p:sldId id="320" r:id="rId9"/>
    <p:sldId id="321" r:id="rId10"/>
    <p:sldId id="322" r:id="rId11"/>
    <p:sldId id="323" r:id="rId12"/>
    <p:sldId id="324" r:id="rId13"/>
    <p:sldId id="325" r:id="rId14"/>
    <p:sldId id="326" r:id="rId15"/>
    <p:sldId id="327" r:id="rId16"/>
    <p:sldId id="328" r:id="rId17"/>
    <p:sldId id="329" r:id="rId18"/>
    <p:sldId id="330" r:id="rId19"/>
    <p:sldId id="331" r:id="rId20"/>
    <p:sldId id="332" r:id="rId21"/>
    <p:sldId id="333" r:id="rId22"/>
    <p:sldId id="334" r:id="rId23"/>
    <p:sldId id="335" r:id="rId24"/>
    <p:sldId id="336" r:id="rId25"/>
    <p:sldId id="337" r:id="rId26"/>
    <p:sldId id="338" r:id="rId27"/>
    <p:sldId id="339" r:id="rId28"/>
    <p:sldId id="340" r:id="rId29"/>
    <p:sldId id="347" r:id="rId30"/>
    <p:sldId id="343" r:id="rId31"/>
    <p:sldId id="344" r:id="rId32"/>
    <p:sldId id="345" r:id="rId33"/>
    <p:sldId id="346"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412" autoAdjust="0"/>
    <p:restoredTop sz="99653" autoAdjust="0"/>
  </p:normalViewPr>
  <p:slideViewPr>
    <p:cSldViewPr>
      <p:cViewPr>
        <p:scale>
          <a:sx n="75" d="100"/>
          <a:sy n="75" d="100"/>
        </p:scale>
        <p:origin x="-1488"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87542E-3AB6-4FB7-8E9E-3E5F05117DF4}" type="datetimeFigureOut">
              <a:rPr lang="en-US" smtClean="0"/>
              <a:pPr/>
              <a:t>3/7/2015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22646A-22A1-44F4-AF49-C2560E318CFC}" type="slidenum">
              <a:rPr lang="en-US" smtClean="0"/>
              <a:pPr/>
              <a:t>‹#›</a:t>
            </a:fld>
            <a:endParaRPr lang="en-US"/>
          </a:p>
        </p:txBody>
      </p:sp>
    </p:spTree>
    <p:extLst>
      <p:ext uri="{BB962C8B-B14F-4D97-AF65-F5344CB8AC3E}">
        <p14:creationId xmlns:p14="http://schemas.microsoft.com/office/powerpoint/2010/main" xmlns="" val="3671166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22646A-22A1-44F4-AF49-C2560E318CFC}" type="slidenum">
              <a:rPr lang="en-US" smtClean="0"/>
              <a:pPr/>
              <a:t>1</a:t>
            </a:fld>
            <a:endParaRPr lang="en-US"/>
          </a:p>
        </p:txBody>
      </p:sp>
    </p:spTree>
    <p:extLst>
      <p:ext uri="{BB962C8B-B14F-4D97-AF65-F5344CB8AC3E}">
        <p14:creationId xmlns:p14="http://schemas.microsoft.com/office/powerpoint/2010/main" xmlns="" val="35314798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D22646A-22A1-44F4-AF49-C2560E318CFC}"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36576"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ctr" anchorCtr="0"/>
          <a:lstStyle>
            <a:lvl1pPr>
              <a:defRPr cap="all" baseline="0">
                <a:solidFill>
                  <a:schemeClr val="accent2"/>
                </a:solidFill>
                <a:effectLst>
                  <a:outerShdw blurRad="38100" dist="38100" dir="2700000" algn="tl">
                    <a:srgbClr val="000000">
                      <a:alpha val="43137"/>
                    </a:srgbClr>
                  </a:outerShdw>
                </a:effectLst>
              </a:defRPr>
            </a:lvl1pPr>
          </a:lstStyle>
          <a:p>
            <a:r>
              <a:rPr kumimoji="0" lang="en-US" dirty="0" smtClean="0"/>
              <a:t>Click to edit Master title style</a:t>
            </a:r>
            <a:endParaRPr kumimoji="0" lang="en-US" dirty="0"/>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7" name="Footer Placeholder 16"/>
          <p:cNvSpPr>
            <a:spLocks noGrp="1"/>
          </p:cNvSpPr>
          <p:nvPr>
            <p:ph type="ftr" sz="quarter" idx="11"/>
          </p:nvPr>
        </p:nvSpPr>
        <p:spPr>
          <a:xfrm>
            <a:off x="304800" y="6096000"/>
            <a:ext cx="1981200" cy="609600"/>
          </a:xfrm>
        </p:spPr>
        <p:txBody>
          <a:bodyPr/>
          <a:lstStyle>
            <a:lvl1pPr algn="l">
              <a:defRPr sz="1600">
                <a:solidFill>
                  <a:schemeClr val="tx1"/>
                </a:solidFill>
              </a:defRPr>
            </a:lvl1pPr>
          </a:lstStyle>
          <a:p>
            <a:r>
              <a:rPr lang="en-US" smtClean="0"/>
              <a:t>Networks and Communication Department</a:t>
            </a:r>
            <a:endParaRPr lang="en-US" dirty="0"/>
          </a:p>
        </p:txBody>
      </p:sp>
      <p:pic>
        <p:nvPicPr>
          <p:cNvPr id="18434" name="Picture 2" descr="http://www.pnu.edu.sa/ar/Faculties/ComputerScience/PhotoGalleryPics/%D9%83%D9%84%D9%8A%D8%A9%20%D8%B9%D9%84%D9%88%D9%85%20%D8%A7%D9%84%D8%AD%D8%A7%D8%B3%D8%A8%20%D9%88%D8%A7%D9%84%D9%85%D8%B9%D9%84%D9%88%D9%85%D8%A7%D8%AA%20%D8%B4%D8%B9%D8%A7%D8%B1.jpg"/>
          <p:cNvPicPr>
            <a:picLocks noChangeAspect="1" noChangeArrowheads="1"/>
          </p:cNvPicPr>
          <p:nvPr userDrawn="1"/>
        </p:nvPicPr>
        <p:blipFill>
          <a:blip r:embed="rId2" cstate="print"/>
          <a:srcRect l="19661" t="6554" r="17422" b="35773"/>
          <a:stretch>
            <a:fillRect/>
          </a:stretch>
        </p:blipFill>
        <p:spPr bwMode="auto">
          <a:xfrm>
            <a:off x="304800" y="4038600"/>
            <a:ext cx="1995055" cy="1828800"/>
          </a:xfrm>
          <a:prstGeom prst="rect">
            <a:avLst/>
          </a:prstGeom>
          <a:noFill/>
        </p:spPr>
      </p:pic>
      <p:pic>
        <p:nvPicPr>
          <p:cNvPr id="18436" name="Picture 4" descr="جامعة الأميرة نورة بنت عبد الرحمن"/>
          <p:cNvPicPr>
            <a:picLocks noChangeAspect="1" noChangeArrowheads="1"/>
          </p:cNvPicPr>
          <p:nvPr userDrawn="1"/>
        </p:nvPicPr>
        <p:blipFill>
          <a:blip r:embed="rId3" cstate="print"/>
          <a:srcRect/>
          <a:stretch>
            <a:fillRect/>
          </a:stretch>
        </p:blipFill>
        <p:spPr bwMode="auto">
          <a:xfrm>
            <a:off x="2797865" y="685800"/>
            <a:ext cx="3145735" cy="2743200"/>
          </a:xfrm>
          <a:prstGeom prst="rect">
            <a:avLst/>
          </a:prstGeom>
          <a:noFill/>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C1646B-55E0-427C-AFF0-1FBCA447F298}" type="datetime5">
              <a:rPr lang="en-GB" smtClean="0"/>
              <a:pPr/>
              <a:t>7-Mar-15</a:t>
            </a:fld>
            <a:endParaRPr lang="en-US"/>
          </a:p>
        </p:txBody>
      </p:sp>
      <p:sp>
        <p:nvSpPr>
          <p:cNvPr id="5" name="Footer Placeholder 4"/>
          <p:cNvSpPr>
            <a:spLocks noGrp="1"/>
          </p:cNvSpPr>
          <p:nvPr>
            <p:ph type="ftr" sz="quarter" idx="11"/>
          </p:nvPr>
        </p:nvSpPr>
        <p:spPr/>
        <p:txBody>
          <a:bodyPr/>
          <a:lstStyle/>
          <a:p>
            <a:r>
              <a:rPr lang="en-US" smtClean="0"/>
              <a:t>Networks and Communication Department</a:t>
            </a:r>
            <a:endParaRPr lang="en-US"/>
          </a:p>
        </p:txBody>
      </p:sp>
      <p:sp>
        <p:nvSpPr>
          <p:cNvPr id="6" name="Slide Number Placeholder 5"/>
          <p:cNvSpPr>
            <a:spLocks noGrp="1"/>
          </p:cNvSpPr>
          <p:nvPr>
            <p:ph type="sldNum" sz="quarter" idx="12"/>
          </p:nvPr>
        </p:nvSpPr>
        <p:spPr/>
        <p:txBody>
          <a:bodyPr/>
          <a:lstStyle/>
          <a:p>
            <a:fld id="{ED19A39A-DE17-4F7B-8932-6C19FDDBCA6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EA98B24B-E5E6-48A8-B7F6-A1DF958569A1}" type="datetime5">
              <a:rPr lang="en-GB" smtClean="0"/>
              <a:pPr/>
              <a:t>7-Mar-15</a:t>
            </a:fld>
            <a:endParaRPr lang="en-US"/>
          </a:p>
        </p:txBody>
      </p:sp>
      <p:sp>
        <p:nvSpPr>
          <p:cNvPr id="5" name="Footer Placeholder 4"/>
          <p:cNvSpPr>
            <a:spLocks noGrp="1"/>
          </p:cNvSpPr>
          <p:nvPr>
            <p:ph type="ftr" sz="quarter" idx="11"/>
          </p:nvPr>
        </p:nvSpPr>
        <p:spPr>
          <a:xfrm>
            <a:off x="457201" y="6248207"/>
            <a:ext cx="5573483" cy="365125"/>
          </a:xfrm>
        </p:spPr>
        <p:txBody>
          <a:bodyPr/>
          <a:lstStyle/>
          <a:p>
            <a:r>
              <a:rPr lang="en-US" smtClean="0"/>
              <a:t>Networks and Communication Department</a:t>
            </a:r>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ED19A39A-DE17-4F7B-8932-6C19FDDBCA6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E89EAC4-F632-465B-A9BE-BE29AA561740}" type="datetime5">
              <a:rPr lang="en-GB" smtClean="0"/>
              <a:pPr/>
              <a:t>7-Mar-15</a:t>
            </a:fld>
            <a:endParaRPr lang="en-US"/>
          </a:p>
        </p:txBody>
      </p:sp>
      <p:sp>
        <p:nvSpPr>
          <p:cNvPr id="5" name="Footer Placeholder 4"/>
          <p:cNvSpPr>
            <a:spLocks noGrp="1"/>
          </p:cNvSpPr>
          <p:nvPr>
            <p:ph type="ftr" sz="quarter" idx="11"/>
          </p:nvPr>
        </p:nvSpPr>
        <p:spPr/>
        <p:txBody>
          <a:bodyPr/>
          <a:lstStyle/>
          <a:p>
            <a:r>
              <a:rPr lang="en-US" smtClean="0"/>
              <a:t>Networks and Communication Department</a:t>
            </a:r>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D19A39A-DE17-4F7B-8932-6C19FDDBCA65}"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1"/>
            <a:ext cx="7123113" cy="1219200"/>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dirty="0" smtClean="0"/>
              <a:t>Click to edit Master title style</a:t>
            </a:r>
            <a:endParaRPr kumimoji="0" lang="en-US" dirty="0"/>
          </a:p>
        </p:txBody>
      </p:sp>
      <p:sp>
        <p:nvSpPr>
          <p:cNvPr id="12" name="Date Placeholder 11"/>
          <p:cNvSpPr>
            <a:spLocks noGrp="1"/>
          </p:cNvSpPr>
          <p:nvPr>
            <p:ph type="dt" sz="half" idx="10"/>
          </p:nvPr>
        </p:nvSpPr>
        <p:spPr/>
        <p:txBody>
          <a:bodyPr/>
          <a:lstStyle/>
          <a:p>
            <a:fld id="{C1D91605-4D8E-4FA6-81DA-9D757CE71F6E}" type="datetime5">
              <a:rPr lang="en-GB" smtClean="0"/>
              <a:pPr/>
              <a:t>7-Mar-15</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ED19A39A-DE17-4F7B-8932-6C19FDDBCA65}" type="slidenum">
              <a:rPr lang="en-US" smtClean="0"/>
              <a:pPr/>
              <a:t>‹#›</a:t>
            </a:fld>
            <a:endParaRPr lang="en-US"/>
          </a:p>
        </p:txBody>
      </p:sp>
      <p:sp>
        <p:nvSpPr>
          <p:cNvPr id="14" name="Footer Placeholder 13"/>
          <p:cNvSpPr>
            <a:spLocks noGrp="1"/>
          </p:cNvSpPr>
          <p:nvPr>
            <p:ph type="ftr" sz="quarter" idx="12"/>
          </p:nvPr>
        </p:nvSpPr>
        <p:spPr/>
        <p:txBody>
          <a:bodyPr/>
          <a:lstStyle/>
          <a:p>
            <a:r>
              <a:rPr lang="en-US" smtClean="0"/>
              <a:t>Networks and Communication Department</a:t>
            </a:r>
            <a:endParaRPr lang="en-US"/>
          </a:p>
        </p:txBody>
      </p:sp>
      <p:pic>
        <p:nvPicPr>
          <p:cNvPr id="10" name="Picture 2" descr="http://www.pnu.edu.sa/ar/Faculties/ComputerScience/PhotoGalleryPics/%D9%83%D9%84%D9%8A%D8%A9%20%D8%B9%D9%84%D9%88%D9%85%20%D8%A7%D9%84%D8%AD%D8%A7%D8%B3%D8%A8%20%D9%88%D8%A7%D9%84%D9%85%D8%B9%D9%84%D9%88%D9%85%D8%A7%D8%AA%20%D8%B4%D8%B9%D8%A7%D8%B1.jpg"/>
          <p:cNvPicPr>
            <a:picLocks noChangeAspect="1" noChangeArrowheads="1"/>
          </p:cNvPicPr>
          <p:nvPr userDrawn="1"/>
        </p:nvPicPr>
        <p:blipFill>
          <a:blip r:embed="rId2" cstate="print"/>
          <a:srcRect l="19661" t="6554" r="17422" b="35773"/>
          <a:stretch>
            <a:fillRect/>
          </a:stretch>
        </p:blipFill>
        <p:spPr bwMode="auto">
          <a:xfrm>
            <a:off x="2" y="2743200"/>
            <a:ext cx="1330038" cy="1219200"/>
          </a:xfrm>
          <a:prstGeom prst="rect">
            <a:avLst/>
          </a:prstGeom>
          <a:noFill/>
        </p:spPr>
      </p:pic>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9246B7CB-C041-4787-B6DC-DAB688A30E96}" type="datetime5">
              <a:rPr lang="en-GB" smtClean="0"/>
              <a:pPr/>
              <a:t>7-Mar-15</a:t>
            </a:fld>
            <a:endParaRPr lang="en-US"/>
          </a:p>
        </p:txBody>
      </p:sp>
      <p:sp>
        <p:nvSpPr>
          <p:cNvPr id="10" name="Slide Number Placeholder 9"/>
          <p:cNvSpPr>
            <a:spLocks noGrp="1"/>
          </p:cNvSpPr>
          <p:nvPr>
            <p:ph type="sldNum" sz="quarter" idx="16"/>
          </p:nvPr>
        </p:nvSpPr>
        <p:spPr/>
        <p:txBody>
          <a:bodyPr rtlCol="0"/>
          <a:lstStyle/>
          <a:p>
            <a:fld id="{ED19A39A-DE17-4F7B-8932-6C19FDDBCA65}" type="slidenum">
              <a:rPr lang="en-US" smtClean="0"/>
              <a:pPr/>
              <a:t>‹#›</a:t>
            </a:fld>
            <a:endParaRPr lang="en-US"/>
          </a:p>
        </p:txBody>
      </p:sp>
      <p:sp>
        <p:nvSpPr>
          <p:cNvPr id="12" name="Footer Placeholder 11"/>
          <p:cNvSpPr>
            <a:spLocks noGrp="1"/>
          </p:cNvSpPr>
          <p:nvPr>
            <p:ph type="ftr" sz="quarter" idx="17"/>
          </p:nvPr>
        </p:nvSpPr>
        <p:spPr/>
        <p:txBody>
          <a:bodyPr rtlCol="0"/>
          <a:lstStyle/>
          <a:p>
            <a:r>
              <a:rPr lang="en-US" smtClean="0"/>
              <a:t>Networks and Communication Department</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013FA86A-9FA5-4247-B3D0-592EB20291FE}" type="datetime5">
              <a:rPr lang="en-GB" smtClean="0"/>
              <a:pPr/>
              <a:t>7-Mar-15</a:t>
            </a:fld>
            <a:endParaRPr lang="en-US"/>
          </a:p>
        </p:txBody>
      </p:sp>
      <p:sp>
        <p:nvSpPr>
          <p:cNvPr id="12" name="Slide Number Placeholder 11"/>
          <p:cNvSpPr>
            <a:spLocks noGrp="1"/>
          </p:cNvSpPr>
          <p:nvPr>
            <p:ph type="sldNum" sz="quarter" idx="16"/>
          </p:nvPr>
        </p:nvSpPr>
        <p:spPr/>
        <p:txBody>
          <a:bodyPr rtlCol="0"/>
          <a:lstStyle/>
          <a:p>
            <a:fld id="{ED19A39A-DE17-4F7B-8932-6C19FDDBCA65}" type="slidenum">
              <a:rPr lang="en-US" smtClean="0"/>
              <a:pPr/>
              <a:t>‹#›</a:t>
            </a:fld>
            <a:endParaRPr lang="en-US"/>
          </a:p>
        </p:txBody>
      </p:sp>
      <p:sp>
        <p:nvSpPr>
          <p:cNvPr id="14" name="Footer Placeholder 13"/>
          <p:cNvSpPr>
            <a:spLocks noGrp="1"/>
          </p:cNvSpPr>
          <p:nvPr>
            <p:ph type="ftr" sz="quarter" idx="17"/>
          </p:nvPr>
        </p:nvSpPr>
        <p:spPr/>
        <p:txBody>
          <a:bodyPr rtlCol="0"/>
          <a:lstStyle/>
          <a:p>
            <a:r>
              <a:rPr lang="en-US" smtClean="0"/>
              <a:t>Networks and Communication Department</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rtlCol="0" anchor="ctr"/>
          <a:lstStyle>
            <a:lvl1pPr marL="0" indent="0" algn="ctr">
              <a:buFontTx/>
              <a:buNone/>
              <a:defRPr sz="2000" b="1">
                <a:solidFill>
                  <a:srgbClr val="FFFFFF"/>
                </a:solidFill>
              </a:defRPr>
            </a:lvl1pPr>
          </a:lstStyle>
          <a:p>
            <a:pPr lvl="0" eaLnBrk="1" latinLnBrk="0" hangingPunct="1"/>
            <a:r>
              <a:rPr kumimoji="0" lang="en-US" dirty="0"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rtlCol="0" anchor="ctr"/>
          <a:lstStyle>
            <a:lvl1pPr marL="0" indent="0" algn="ctr">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C35CFEB-5219-408E-85B2-88F5EEE70346}" type="datetime5">
              <a:rPr lang="en-GB" smtClean="0"/>
              <a:pPr/>
              <a:t>7-Mar-15</a:t>
            </a:fld>
            <a:endParaRPr lang="en-US" dirty="0"/>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ED19A39A-DE17-4F7B-8932-6C19FDDBCA6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ACAB01-0E77-4BEE-9AD7-8148EA0B71E2}" type="datetime5">
              <a:rPr lang="en-GB" smtClean="0"/>
              <a:pPr/>
              <a:t>7-Mar-15</a:t>
            </a:fld>
            <a:endParaRPr lang="en-US"/>
          </a:p>
        </p:txBody>
      </p:sp>
      <p:sp>
        <p:nvSpPr>
          <p:cNvPr id="3" name="Footer Placeholder 2"/>
          <p:cNvSpPr>
            <a:spLocks noGrp="1"/>
          </p:cNvSpPr>
          <p:nvPr>
            <p:ph type="ftr" sz="quarter" idx="11"/>
          </p:nvPr>
        </p:nvSpPr>
        <p:spPr/>
        <p:txBody>
          <a:bodyPr/>
          <a:lstStyle/>
          <a:p>
            <a:r>
              <a:rPr lang="en-US" smtClean="0"/>
              <a:t>Networks and Communication Department</a:t>
            </a: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ED19A39A-DE17-4F7B-8932-6C19FDDBCA6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0BA6EDB-4537-483F-AA74-AB333711A024}" type="datetime5">
              <a:rPr lang="en-GB" smtClean="0"/>
              <a:pPr/>
              <a:t>7-Mar-15</a:t>
            </a:fld>
            <a:endParaRPr lang="en-US"/>
          </a:p>
        </p:txBody>
      </p:sp>
      <p:sp>
        <p:nvSpPr>
          <p:cNvPr id="6" name="Footer Placeholder 5"/>
          <p:cNvSpPr>
            <a:spLocks noGrp="1"/>
          </p:cNvSpPr>
          <p:nvPr>
            <p:ph type="ftr" sz="quarter" idx="11"/>
          </p:nvPr>
        </p:nvSpPr>
        <p:spPr/>
        <p:txBody>
          <a:bodyPr/>
          <a:lstStyle/>
          <a:p>
            <a:r>
              <a:rPr lang="en-US" smtClean="0"/>
              <a:t>Networks and Communication Department</a:t>
            </a:r>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ED19A39A-DE17-4F7B-8932-6C19FDDBCA65}"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4CA3C764-F32B-4021-9581-DD0BC4450052}" type="datetime5">
              <a:rPr lang="en-GB" smtClean="0"/>
              <a:pPr/>
              <a:t>7-Mar-15</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ED19A39A-DE17-4F7B-8932-6C19FDDBCA65}"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r>
              <a:rPr lang="en-US" smtClean="0"/>
              <a:t>Networks and Communication Department</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D2F3BA5C-75E4-4AF8-ACCF-D94D37B7730B}" type="datetime5">
              <a:rPr lang="en-GB" smtClean="0"/>
              <a:pPr/>
              <a:t>7-Mar-15</a:t>
            </a:fld>
            <a:endParaRPr lang="en-US"/>
          </a:p>
        </p:txBody>
      </p:sp>
      <p:sp>
        <p:nvSpPr>
          <p:cNvPr id="3" name="Footer Placeholder 2"/>
          <p:cNvSpPr>
            <a:spLocks noGrp="1"/>
          </p:cNvSpPr>
          <p:nvPr>
            <p:ph type="ftr" sz="quarter" idx="3"/>
          </p:nvPr>
        </p:nvSpPr>
        <p:spPr>
          <a:xfrm>
            <a:off x="3352800" y="6248400"/>
            <a:ext cx="5421083" cy="365125"/>
          </a:xfrm>
          <a:prstGeom prst="rect">
            <a:avLst/>
          </a:prstGeom>
        </p:spPr>
        <p:txBody>
          <a:bodyPr vert="horz" anchor="ctr"/>
          <a:lstStyle>
            <a:lvl1pPr algn="r" eaLnBrk="1" latinLnBrk="0" hangingPunct="1">
              <a:defRPr kumimoji="0" sz="1400">
                <a:solidFill>
                  <a:schemeClr val="tx2"/>
                </a:solidFill>
              </a:defRPr>
            </a:lvl1pPr>
          </a:lstStyle>
          <a:p>
            <a:r>
              <a:rPr lang="en-US" smtClean="0"/>
              <a:t>Networks and Communication Department</a:t>
            </a:r>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anchor="ctr" anchorCtr="0">
            <a:normAutofit/>
          </a:bodyPr>
          <a:lstStyle>
            <a:lvl1pPr algn="ctr" eaLnBrk="1" latinLnBrk="0" hangingPunct="1">
              <a:defRPr kumimoji="0" sz="1400" b="1">
                <a:solidFill>
                  <a:srgbClr val="FFFFFF"/>
                </a:solidFill>
              </a:defRPr>
            </a:lvl1pPr>
          </a:lstStyle>
          <a:p>
            <a:fld id="{ED19A39A-DE17-4F7B-8932-6C19FDDBCA65}" type="slidenum">
              <a:rPr lang="en-US" smtClean="0"/>
              <a:pPr/>
              <a:t>‹#›</a:t>
            </a:fld>
            <a:endParaRPr lang="en-US" dirty="0"/>
          </a:p>
        </p:txBody>
      </p:sp>
      <p:pic>
        <p:nvPicPr>
          <p:cNvPr id="12" name="Picture 2" descr="http://www.pnu.edu.sa/ar/Faculties/ComputerScience/PhotoGalleryPics/%D9%83%D9%84%D9%8A%D8%A9%20%D8%B9%D9%84%D9%88%D9%85%20%D8%A7%D9%84%D8%AD%D8%A7%D8%B3%D8%A8%20%D9%88%D8%A7%D9%84%D9%85%D8%B9%D9%84%D9%88%D9%85%D8%A7%D8%AA%20%D8%B4%D8%B9%D8%A7%D8%B1.jpg"/>
          <p:cNvPicPr>
            <a:picLocks noChangeAspect="1" noChangeArrowheads="1"/>
          </p:cNvPicPr>
          <p:nvPr userDrawn="1"/>
        </p:nvPicPr>
        <p:blipFill>
          <a:blip r:embed="rId13" cstate="print"/>
          <a:srcRect l="19661" t="6554" r="17422" b="35773"/>
          <a:stretch>
            <a:fillRect/>
          </a:stretch>
        </p:blipFill>
        <p:spPr bwMode="auto">
          <a:xfrm>
            <a:off x="0" y="533400"/>
            <a:ext cx="609600" cy="558800"/>
          </a:xfrm>
          <a:prstGeom prst="rect">
            <a:avLst/>
          </a:prstGeom>
          <a:noFill/>
        </p:spPr>
      </p:pic>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iming>
    <p:tnLst>
      <p:par>
        <p:cTn id="1" dur="indefinite" restart="never" nodeType="tmRoot"/>
      </p:par>
    </p:tnLst>
  </p:timing>
  <p:hf hdr="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compsec101.antibozo.net/papers/dnssec/dnssec.html"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www.simpledns.com/"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http://www.pnu.edu.sa/"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normAutofit/>
          </a:bodyPr>
          <a:lstStyle/>
          <a:p>
            <a:r>
              <a:rPr lang="en-US" dirty="0" smtClean="0"/>
              <a:t>NET 536</a:t>
            </a:r>
            <a:br>
              <a:rPr lang="en-US" dirty="0" smtClean="0"/>
            </a:br>
            <a:r>
              <a:rPr lang="en-US" dirty="0" smtClean="0"/>
              <a:t>Network Security</a:t>
            </a:r>
            <a:endParaRPr lang="en-US" dirty="0"/>
          </a:p>
        </p:txBody>
      </p:sp>
      <p:sp>
        <p:nvSpPr>
          <p:cNvPr id="7" name="Subtitle 6"/>
          <p:cNvSpPr>
            <a:spLocks noGrp="1"/>
          </p:cNvSpPr>
          <p:nvPr>
            <p:ph type="subTitle" idx="1"/>
          </p:nvPr>
        </p:nvSpPr>
        <p:spPr/>
        <p:txBody>
          <a:bodyPr>
            <a:normAutofit/>
          </a:bodyPr>
          <a:lstStyle/>
          <a:p>
            <a:r>
              <a:rPr lang="en-US" b="1" smtClean="0"/>
              <a:t>Lecture 6: </a:t>
            </a:r>
            <a:r>
              <a:rPr lang="en-US" b="1" dirty="0" smtClean="0"/>
              <a:t>DNS Security </a:t>
            </a:r>
          </a:p>
        </p:txBody>
      </p:sp>
      <p:sp>
        <p:nvSpPr>
          <p:cNvPr id="3" name="Footer Placeholder 2"/>
          <p:cNvSpPr>
            <a:spLocks noGrp="1"/>
          </p:cNvSpPr>
          <p:nvPr>
            <p:ph type="ftr" sz="quarter" idx="11"/>
          </p:nvPr>
        </p:nvSpPr>
        <p:spPr/>
        <p:txBody>
          <a:bodyPr/>
          <a:lstStyle/>
          <a:p>
            <a:r>
              <a:rPr lang="en-US" smtClean="0"/>
              <a:t>Networks and Communication Department</a:t>
            </a:r>
            <a:endParaRPr lang="en-US" dirty="0"/>
          </a:p>
        </p:txBody>
      </p:sp>
    </p:spTree>
    <p:extLst>
      <p:ext uri="{BB962C8B-B14F-4D97-AF65-F5344CB8AC3E}">
        <p14:creationId xmlns:p14="http://schemas.microsoft.com/office/powerpoint/2010/main" xmlns="" val="39574293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Attack on DNS </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10</a:t>
            </a:fld>
            <a:endParaRPr lang="en-US"/>
          </a:p>
        </p:txBody>
      </p:sp>
      <p:sp>
        <p:nvSpPr>
          <p:cNvPr id="6" name="Content Placeholder 5"/>
          <p:cNvSpPr>
            <a:spLocks noGrp="1"/>
          </p:cNvSpPr>
          <p:nvPr>
            <p:ph sz="quarter" idx="1"/>
          </p:nvPr>
        </p:nvSpPr>
        <p:spPr/>
        <p:txBody>
          <a:bodyPr/>
          <a:lstStyle/>
          <a:p>
            <a:r>
              <a:rPr lang="en-US" dirty="0" smtClean="0"/>
              <a:t>DNS Cache Poisoning </a:t>
            </a:r>
          </a:p>
          <a:p>
            <a:r>
              <a:rPr lang="en-US" dirty="0" smtClean="0"/>
              <a:t>DNS ID Spoofing </a:t>
            </a:r>
          </a:p>
          <a:p>
            <a:r>
              <a:rPr lang="en-US" dirty="0" smtClean="0"/>
              <a:t>Client Flooding </a:t>
            </a:r>
          </a:p>
          <a:p>
            <a:r>
              <a:rPr lang="en-US" dirty="0" smtClean="0"/>
              <a:t>DNS Dynamic Update Vulnerabilities </a:t>
            </a:r>
          </a:p>
          <a:p>
            <a:r>
              <a:rPr lang="en-US" dirty="0" smtClean="0"/>
              <a:t>Information Leakage </a:t>
            </a:r>
          </a:p>
          <a:p>
            <a:r>
              <a:rPr lang="en-US" dirty="0" smtClean="0"/>
              <a:t>Compromise of DNS server’s authoritative data </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DNS Cache Poisoning </a:t>
            </a:r>
            <a:br>
              <a:rPr lang="en-US" dirty="0" smtClean="0"/>
            </a:b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11</a:t>
            </a:fld>
            <a:endParaRPr lang="en-US"/>
          </a:p>
        </p:txBody>
      </p:sp>
      <p:sp>
        <p:nvSpPr>
          <p:cNvPr id="6" name="Content Placeholder 5"/>
          <p:cNvSpPr>
            <a:spLocks noGrp="1"/>
          </p:cNvSpPr>
          <p:nvPr>
            <p:ph sz="quarter" idx="1"/>
          </p:nvPr>
        </p:nvSpPr>
        <p:spPr>
          <a:xfrm>
            <a:off x="0" y="1447800"/>
            <a:ext cx="8991600" cy="5562600"/>
          </a:xfrm>
        </p:spPr>
        <p:txBody>
          <a:bodyPr>
            <a:normAutofit/>
          </a:bodyPr>
          <a:lstStyle/>
          <a:p>
            <a:r>
              <a:rPr lang="en-US" sz="2400" b="1" dirty="0" smtClean="0"/>
              <a:t>DNS Cache Poisoning </a:t>
            </a:r>
          </a:p>
          <a:p>
            <a:pPr lvl="2"/>
            <a:r>
              <a:rPr lang="en-US" sz="2100" dirty="0" smtClean="0"/>
              <a:t>DNS </a:t>
            </a:r>
            <a:r>
              <a:rPr lang="en-US" sz="2100" b="1" dirty="0" smtClean="0"/>
              <a:t>A receives a query that it does not have an answer to, so it asks DNS B. </a:t>
            </a:r>
          </a:p>
          <a:p>
            <a:pPr lvl="2"/>
            <a:r>
              <a:rPr lang="en-US" sz="2100" dirty="0" smtClean="0"/>
              <a:t>DNS </a:t>
            </a:r>
            <a:r>
              <a:rPr lang="en-US" sz="2100" b="1" dirty="0" smtClean="0"/>
              <a:t>B replies with wrong information </a:t>
            </a:r>
          </a:p>
          <a:p>
            <a:pPr lvl="2"/>
            <a:r>
              <a:rPr lang="en-US" sz="2100" dirty="0" smtClean="0"/>
              <a:t>DNS </a:t>
            </a:r>
            <a:r>
              <a:rPr lang="en-US" sz="2100" b="1" dirty="0" smtClean="0"/>
              <a:t>A accepts the response of DNS B without performing </a:t>
            </a:r>
          </a:p>
          <a:p>
            <a:endParaRPr lang="en-US" sz="2400" dirty="0"/>
          </a:p>
        </p:txBody>
      </p:sp>
      <p:pic>
        <p:nvPicPr>
          <p:cNvPr id="3075" name="Picture 3"/>
          <p:cNvPicPr>
            <a:picLocks noChangeAspect="1" noChangeArrowheads="1"/>
          </p:cNvPicPr>
          <p:nvPr/>
        </p:nvPicPr>
        <p:blipFill>
          <a:blip r:embed="rId2" cstate="print"/>
          <a:srcRect/>
          <a:stretch>
            <a:fillRect/>
          </a:stretch>
        </p:blipFill>
        <p:spPr bwMode="auto">
          <a:xfrm>
            <a:off x="380999" y="3505200"/>
            <a:ext cx="8090877" cy="31242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DNS Cache Poisoning Attack </a:t>
            </a:r>
            <a:br>
              <a:rPr lang="en-US" dirty="0" smtClean="0"/>
            </a:b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12</a:t>
            </a:fld>
            <a:endParaRPr lang="en-US"/>
          </a:p>
        </p:txBody>
      </p:sp>
      <p:sp>
        <p:nvSpPr>
          <p:cNvPr id="6" name="Content Placeholder 5"/>
          <p:cNvSpPr>
            <a:spLocks noGrp="1"/>
          </p:cNvSpPr>
          <p:nvPr>
            <p:ph sz="quarter" idx="1"/>
          </p:nvPr>
        </p:nvSpPr>
        <p:spPr>
          <a:xfrm>
            <a:off x="228600" y="1600200"/>
            <a:ext cx="8915400" cy="4876800"/>
          </a:xfrm>
        </p:spPr>
        <p:txBody>
          <a:bodyPr>
            <a:normAutofit fontScale="85000" lnSpcReduction="20000"/>
          </a:bodyPr>
          <a:lstStyle/>
          <a:p>
            <a:r>
              <a:rPr lang="en-US" dirty="0" smtClean="0"/>
              <a:t>An attacker use his rogue name server and intentionally formulating misleading information. </a:t>
            </a:r>
          </a:p>
          <a:p>
            <a:pPr>
              <a:buNone/>
            </a:pPr>
            <a:endParaRPr lang="en-US" dirty="0" smtClean="0"/>
          </a:p>
          <a:p>
            <a:r>
              <a:rPr lang="en-US" dirty="0" smtClean="0"/>
              <a:t>This bogus information is sent as either the answer or as just a helpful hint and gets cached by the unsuspecting DNS server.</a:t>
            </a:r>
          </a:p>
          <a:p>
            <a:pPr>
              <a:buNone/>
            </a:pPr>
            <a:r>
              <a:rPr lang="en-US" dirty="0" smtClean="0"/>
              <a:t> </a:t>
            </a:r>
          </a:p>
          <a:p>
            <a:r>
              <a:rPr lang="en-US" dirty="0" smtClean="0"/>
              <a:t>One way to coerce a susceptible server into obtaining the false information is for the attacker to send a query to a remote DNS server requesting information pertaining to a DNS zone for which the attacker’s DNS server is authoritative.</a:t>
            </a:r>
          </a:p>
          <a:p>
            <a:pPr>
              <a:buNone/>
            </a:pPr>
            <a:r>
              <a:rPr lang="en-US" dirty="0" smtClean="0"/>
              <a:t> </a:t>
            </a:r>
          </a:p>
          <a:p>
            <a:r>
              <a:rPr lang="en-US" dirty="0" smtClean="0"/>
              <a:t>Having cached this information, the remote DNS server is likely to misdirect legitimate clients it serves .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DNS Cache Poisoning Attack </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13</a:t>
            </a:fld>
            <a:endParaRPr lang="en-US"/>
          </a:p>
        </p:txBody>
      </p:sp>
      <p:sp>
        <p:nvSpPr>
          <p:cNvPr id="6" name="Content Placeholder 5"/>
          <p:cNvSpPr>
            <a:spLocks noGrp="1"/>
          </p:cNvSpPr>
          <p:nvPr>
            <p:ph sz="quarter" idx="1"/>
          </p:nvPr>
        </p:nvSpPr>
        <p:spPr>
          <a:xfrm>
            <a:off x="0" y="1600200"/>
            <a:ext cx="8766048" cy="5029200"/>
          </a:xfrm>
        </p:spPr>
        <p:txBody>
          <a:bodyPr/>
          <a:lstStyle/>
          <a:p>
            <a:r>
              <a:rPr lang="en-US" b="1" dirty="0" smtClean="0"/>
              <a:t>Attack Objective : Denial of service. </a:t>
            </a:r>
          </a:p>
          <a:p>
            <a:pPr lvl="1"/>
            <a:r>
              <a:rPr lang="en-US" dirty="0" smtClean="0"/>
              <a:t>Negative response could be a message that the requested name could not be resolved ( while it can be) so that the client can't get the website he wants </a:t>
            </a:r>
          </a:p>
          <a:p>
            <a:pPr lvl="1">
              <a:buNone/>
            </a:pPr>
            <a:endParaRPr lang="en-US" dirty="0" smtClean="0"/>
          </a:p>
          <a:p>
            <a:pPr lvl="1"/>
            <a:r>
              <a:rPr lang="en-US" dirty="0" smtClean="0"/>
              <a:t>Negative response could be incorrect resolved name that direct the user to a website he doesn’t need. </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Client Flooding </a:t>
            </a:r>
            <a:br>
              <a:rPr lang="en-US" b="1" dirty="0" smtClean="0"/>
            </a:br>
            <a:endParaRPr lang="en-US" b="1" dirty="0" smtClean="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14</a:t>
            </a:fld>
            <a:endParaRPr lang="en-US"/>
          </a:p>
        </p:txBody>
      </p:sp>
      <p:sp>
        <p:nvSpPr>
          <p:cNvPr id="6" name="Content Placeholder 5"/>
          <p:cNvSpPr>
            <a:spLocks noGrp="1"/>
          </p:cNvSpPr>
          <p:nvPr>
            <p:ph sz="quarter" idx="1"/>
          </p:nvPr>
        </p:nvSpPr>
        <p:spPr/>
        <p:txBody>
          <a:bodyPr/>
          <a:lstStyle/>
          <a:p>
            <a:r>
              <a:rPr lang="fr-FR" dirty="0" smtClean="0"/>
              <a:t>Client </a:t>
            </a:r>
            <a:r>
              <a:rPr lang="fr-FR" dirty="0" err="1" smtClean="0"/>
              <a:t>sends</a:t>
            </a:r>
            <a:r>
              <a:rPr lang="fr-FR" dirty="0" smtClean="0"/>
              <a:t> a DNS </a:t>
            </a:r>
            <a:r>
              <a:rPr lang="fr-FR" dirty="0" err="1" smtClean="0"/>
              <a:t>query</a:t>
            </a:r>
            <a:r>
              <a:rPr lang="fr-FR" dirty="0" smtClean="0"/>
              <a:t>. </a:t>
            </a:r>
          </a:p>
          <a:p>
            <a:r>
              <a:rPr lang="en-US" dirty="0" smtClean="0"/>
              <a:t>Attacker send thousands of responses made to appear as if originating from the DNS server. </a:t>
            </a:r>
          </a:p>
          <a:p>
            <a:r>
              <a:rPr lang="en-US" dirty="0" smtClean="0"/>
              <a:t>Client accepts responses because it lacks the capability to verify the response origin. </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DNS Dynamic Update Vulnerabilities</a:t>
            </a:r>
            <a:endParaRPr lang="en-US" b="1"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15</a:t>
            </a:fld>
            <a:endParaRPr lang="en-US"/>
          </a:p>
        </p:txBody>
      </p:sp>
      <p:sp>
        <p:nvSpPr>
          <p:cNvPr id="6" name="Content Placeholder 5"/>
          <p:cNvSpPr>
            <a:spLocks noGrp="1"/>
          </p:cNvSpPr>
          <p:nvPr>
            <p:ph sz="quarter" idx="1"/>
          </p:nvPr>
        </p:nvSpPr>
        <p:spPr/>
        <p:txBody>
          <a:bodyPr/>
          <a:lstStyle/>
          <a:p>
            <a:endParaRPr lang="en-US" dirty="0" smtClean="0"/>
          </a:p>
          <a:p>
            <a:r>
              <a:rPr lang="en-US" b="1" dirty="0" smtClean="0"/>
              <a:t>DNS Dynamic Update Vulnerabilities</a:t>
            </a:r>
          </a:p>
          <a:p>
            <a:pPr lvl="1"/>
            <a:r>
              <a:rPr lang="en-US" dirty="0" smtClean="0"/>
              <a:t>An attacker using IP spoofing of a trusted server may launch a </a:t>
            </a:r>
            <a:r>
              <a:rPr lang="en-US" dirty="0" err="1" smtClean="0"/>
              <a:t>DoS</a:t>
            </a:r>
            <a:r>
              <a:rPr lang="en-US" dirty="0" smtClean="0"/>
              <a:t> attack by deleting RRs, or malicious redirection by changing an IP of a RR in an update. </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Attacks Information Leakage </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16</a:t>
            </a:fld>
            <a:endParaRPr lang="en-US"/>
          </a:p>
        </p:txBody>
      </p:sp>
      <p:sp>
        <p:nvSpPr>
          <p:cNvPr id="6" name="Content Placeholder 5"/>
          <p:cNvSpPr>
            <a:spLocks noGrp="1"/>
          </p:cNvSpPr>
          <p:nvPr>
            <p:ph sz="quarter" idx="1"/>
          </p:nvPr>
        </p:nvSpPr>
        <p:spPr/>
        <p:txBody>
          <a:bodyPr/>
          <a:lstStyle/>
          <a:p>
            <a:r>
              <a:rPr lang="en-US" dirty="0" smtClean="0"/>
              <a:t>Attacks Information Leakage </a:t>
            </a:r>
          </a:p>
          <a:p>
            <a:pPr lvl="1"/>
            <a:r>
              <a:rPr lang="en-US" dirty="0" smtClean="0"/>
              <a:t>Zone transfers can leak information concerning internal networks </a:t>
            </a:r>
          </a:p>
          <a:p>
            <a:pPr lvl="1"/>
            <a:r>
              <a:rPr lang="en-US" dirty="0" smtClean="0"/>
              <a:t>Or an attacker can query one by one every IP address in a domain space to learn unassigned IP addresses. </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534400" cy="990600"/>
          </a:xfrm>
        </p:spPr>
        <p:txBody>
          <a:bodyPr>
            <a:normAutofit/>
          </a:bodyPr>
          <a:lstStyle/>
          <a:p>
            <a:r>
              <a:rPr lang="en-US" sz="3200" b="1" dirty="0" smtClean="0"/>
              <a:t>Compromise of DNS server’s authoritative data </a:t>
            </a:r>
            <a:endParaRPr lang="en-US" sz="3200" b="1"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17</a:t>
            </a:fld>
            <a:endParaRPr lang="en-US"/>
          </a:p>
        </p:txBody>
      </p:sp>
      <p:sp>
        <p:nvSpPr>
          <p:cNvPr id="6" name="Content Placeholder 5"/>
          <p:cNvSpPr>
            <a:spLocks noGrp="1"/>
          </p:cNvSpPr>
          <p:nvPr>
            <p:ph sz="quarter" idx="1"/>
          </p:nvPr>
        </p:nvSpPr>
        <p:spPr>
          <a:xfrm>
            <a:off x="228600" y="1600200"/>
            <a:ext cx="8537448" cy="4876800"/>
          </a:xfrm>
        </p:spPr>
        <p:txBody>
          <a:bodyPr/>
          <a:lstStyle/>
          <a:p>
            <a:r>
              <a:rPr lang="en-US" b="1" dirty="0" smtClean="0"/>
              <a:t>Compromise of DNS server’s authoritative data</a:t>
            </a:r>
            <a:r>
              <a:rPr lang="en-US" dirty="0" smtClean="0"/>
              <a:t> </a:t>
            </a:r>
          </a:p>
          <a:p>
            <a:pPr>
              <a:buNone/>
            </a:pPr>
            <a:endParaRPr lang="en-US" dirty="0" smtClean="0"/>
          </a:p>
          <a:p>
            <a:pPr lvl="1"/>
            <a:r>
              <a:rPr lang="en-US" dirty="0" smtClean="0"/>
              <a:t>DNS server has some vulnerabilities not related to DNS. </a:t>
            </a:r>
          </a:p>
          <a:p>
            <a:pPr lvl="1">
              <a:buNone/>
            </a:pPr>
            <a:endParaRPr lang="en-US" dirty="0" smtClean="0"/>
          </a:p>
          <a:p>
            <a:pPr lvl="1"/>
            <a:r>
              <a:rPr lang="en-US" dirty="0" smtClean="0"/>
              <a:t>Attacker gets administrative privileges on DNS Server. </a:t>
            </a:r>
          </a:p>
          <a:p>
            <a:pPr lvl="1">
              <a:buNone/>
            </a:pPr>
            <a:endParaRPr lang="en-US" dirty="0" smtClean="0"/>
          </a:p>
          <a:p>
            <a:pPr lvl="1"/>
            <a:r>
              <a:rPr lang="en-US" dirty="0" smtClean="0"/>
              <a:t>Attacker modifies zone information for which the DSN server is authoritative. </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0"/>
            <a:ext cx="8153400" cy="990600"/>
          </a:xfrm>
        </p:spPr>
        <p:txBody>
          <a:bodyPr>
            <a:normAutofit fontScale="90000"/>
          </a:bodyPr>
          <a:lstStyle/>
          <a:p>
            <a:r>
              <a:rPr lang="en-US" b="1" dirty="0" smtClean="0"/>
              <a:t/>
            </a:r>
            <a:br>
              <a:rPr lang="en-US" b="1" dirty="0" smtClean="0"/>
            </a:br>
            <a:r>
              <a:rPr lang="en-US" b="1" dirty="0" smtClean="0"/>
              <a:t>Part II: DNS Security DNSSEC </a:t>
            </a:r>
            <a:endParaRPr lang="en-US" b="1"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dirty="0" smtClean="0"/>
              <a:t>Networks and Communication Department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Introduction </a:t>
            </a:r>
            <a:br>
              <a:rPr lang="en-US" dirty="0" smtClean="0"/>
            </a:b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19</a:t>
            </a:fld>
            <a:endParaRPr lang="en-US"/>
          </a:p>
        </p:txBody>
      </p:sp>
      <p:sp>
        <p:nvSpPr>
          <p:cNvPr id="6" name="Content Placeholder 5"/>
          <p:cNvSpPr>
            <a:spLocks noGrp="1"/>
          </p:cNvSpPr>
          <p:nvPr>
            <p:ph sz="quarter" idx="1"/>
          </p:nvPr>
        </p:nvSpPr>
        <p:spPr>
          <a:xfrm>
            <a:off x="0" y="1524000"/>
            <a:ext cx="9144000" cy="5105400"/>
          </a:xfrm>
        </p:spPr>
        <p:txBody>
          <a:bodyPr>
            <a:normAutofit fontScale="92500" lnSpcReduction="20000"/>
          </a:bodyPr>
          <a:lstStyle/>
          <a:p>
            <a:r>
              <a:rPr lang="en-US" dirty="0" smtClean="0"/>
              <a:t>DNSSEC is a security extensions to the DNS protocol in response to the security issues surrounding the DNS. </a:t>
            </a:r>
          </a:p>
          <a:p>
            <a:pPr>
              <a:buNone/>
            </a:pPr>
            <a:endParaRPr lang="en-US" dirty="0" smtClean="0"/>
          </a:p>
          <a:p>
            <a:r>
              <a:rPr lang="en-US" dirty="0" smtClean="0"/>
              <a:t>a new set of RRs are defined to hold the security information that provides strong security to DNS zones wishing to implement DNSSEC. </a:t>
            </a:r>
          </a:p>
          <a:p>
            <a:pPr>
              <a:buNone/>
            </a:pPr>
            <a:endParaRPr lang="en-US" dirty="0" smtClean="0"/>
          </a:p>
          <a:p>
            <a:r>
              <a:rPr lang="en-US" dirty="0" smtClean="0"/>
              <a:t>These new RR types are used in conjunction with existing types of RRs. </a:t>
            </a:r>
          </a:p>
          <a:p>
            <a:pPr>
              <a:buNone/>
            </a:pPr>
            <a:endParaRPr lang="en-US" dirty="0" smtClean="0"/>
          </a:p>
          <a:p>
            <a:r>
              <a:rPr lang="en-US" dirty="0" smtClean="0"/>
              <a:t>This allows answers to queries for DNS security information belonging to a zone that is protected by DNSSEC to be supported through non-security aware DNS servers.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 </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2</a:t>
            </a:fld>
            <a:endParaRPr lang="en-US"/>
          </a:p>
        </p:txBody>
      </p:sp>
      <p:sp>
        <p:nvSpPr>
          <p:cNvPr id="6" name="Content Placeholder 5"/>
          <p:cNvSpPr>
            <a:spLocks noGrp="1"/>
          </p:cNvSpPr>
          <p:nvPr>
            <p:ph sz="quarter" idx="1"/>
          </p:nvPr>
        </p:nvSpPr>
        <p:spPr>
          <a:xfrm>
            <a:off x="228600" y="1447800"/>
            <a:ext cx="8537448" cy="5562600"/>
          </a:xfrm>
        </p:spPr>
        <p:txBody>
          <a:bodyPr/>
          <a:lstStyle/>
          <a:p>
            <a:r>
              <a:rPr lang="en-US" sz="2400" b="1" dirty="0" smtClean="0"/>
              <a:t>Part I: DNS </a:t>
            </a:r>
          </a:p>
          <a:p>
            <a:pPr lvl="2"/>
            <a:r>
              <a:rPr lang="en-US" sz="2100" dirty="0" smtClean="0"/>
              <a:t>Overview of DNS</a:t>
            </a:r>
          </a:p>
          <a:p>
            <a:pPr lvl="2"/>
            <a:r>
              <a:rPr lang="en-US" sz="2100" dirty="0" smtClean="0"/>
              <a:t> DNS Components </a:t>
            </a:r>
          </a:p>
          <a:p>
            <a:pPr lvl="2"/>
            <a:r>
              <a:rPr lang="en-US" sz="2100" dirty="0" smtClean="0"/>
              <a:t>DNS Transactions</a:t>
            </a:r>
          </a:p>
          <a:p>
            <a:pPr lvl="2"/>
            <a:r>
              <a:rPr lang="en-US" sz="2100" dirty="0" smtClean="0"/>
              <a:t>Attack on DNS </a:t>
            </a:r>
          </a:p>
          <a:p>
            <a:r>
              <a:rPr lang="en-US" sz="2400" b="1" dirty="0" smtClean="0"/>
              <a:t>Part II: DNS Security DNSSEC</a:t>
            </a:r>
          </a:p>
          <a:p>
            <a:pPr lvl="2"/>
            <a:r>
              <a:rPr lang="en-US" sz="2100" dirty="0" smtClean="0"/>
              <a:t>DNSSEC Objective </a:t>
            </a:r>
          </a:p>
          <a:p>
            <a:pPr lvl="2"/>
            <a:r>
              <a:rPr lang="en-US" sz="2100" dirty="0" smtClean="0"/>
              <a:t> DNSSEC Scope </a:t>
            </a:r>
          </a:p>
          <a:p>
            <a:pPr lvl="2"/>
            <a:r>
              <a:rPr lang="en-US" sz="2100" i="1" dirty="0" smtClean="0"/>
              <a:t>DNSSEC Resource Records</a:t>
            </a:r>
          </a:p>
          <a:p>
            <a:pPr lvl="2"/>
            <a:r>
              <a:rPr lang="en-US" sz="2100" i="1" dirty="0" smtClean="0"/>
              <a:t>How DNSSEC works ?</a:t>
            </a:r>
          </a:p>
          <a:p>
            <a:pPr>
              <a:buNone/>
            </a:pPr>
            <a:r>
              <a:rPr lang="en-US" sz="2700" i="1" dirty="0" smtClean="0">
                <a:solidFill>
                  <a:srgbClr val="FF0000"/>
                </a:solidFill>
              </a:rPr>
              <a:t>Reference: </a:t>
            </a:r>
            <a:r>
              <a:rPr lang="en-US" sz="2700" i="1" dirty="0" smtClean="0">
                <a:solidFill>
                  <a:srgbClr val="FF0000"/>
                </a:solidFill>
                <a:hlinkClick r:id="rId2"/>
              </a:rPr>
              <a:t>http://compsec101.antibozo.net/papers/dnssec/dnssec.html</a:t>
            </a:r>
            <a:endParaRPr lang="en-US" sz="2700" i="1" dirty="0" smtClean="0">
              <a:solidFill>
                <a:srgbClr val="FF0000"/>
              </a:solidFill>
            </a:endParaRPr>
          </a:p>
          <a:p>
            <a:pPr lvl="2">
              <a:buNone/>
            </a:pPr>
            <a:endParaRPr lang="en-US" sz="2100" dirty="0" smtClean="0"/>
          </a:p>
          <a:p>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DNSSEC Objective </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20</a:t>
            </a:fld>
            <a:endParaRPr lang="en-US"/>
          </a:p>
        </p:txBody>
      </p:sp>
      <p:sp>
        <p:nvSpPr>
          <p:cNvPr id="6" name="Content Placeholder 5"/>
          <p:cNvSpPr>
            <a:spLocks noGrp="1"/>
          </p:cNvSpPr>
          <p:nvPr>
            <p:ph sz="quarter" idx="1"/>
          </p:nvPr>
        </p:nvSpPr>
        <p:spPr>
          <a:xfrm>
            <a:off x="0" y="1600200"/>
            <a:ext cx="9144000" cy="4953000"/>
          </a:xfrm>
        </p:spPr>
        <p:txBody>
          <a:bodyPr>
            <a:normAutofit fontScale="92500" lnSpcReduction="10000"/>
          </a:bodyPr>
          <a:lstStyle/>
          <a:p>
            <a:r>
              <a:rPr lang="en-US" dirty="0" smtClean="0"/>
              <a:t>To assure authentication and integrity to DNS services. </a:t>
            </a:r>
          </a:p>
          <a:p>
            <a:pPr>
              <a:buNone/>
            </a:pPr>
            <a:endParaRPr lang="en-US" dirty="0" smtClean="0"/>
          </a:p>
          <a:p>
            <a:r>
              <a:rPr lang="en-US" dirty="0" smtClean="0"/>
              <a:t>However: DNSSEC doesn’t provide access control and confidentiality services </a:t>
            </a:r>
          </a:p>
          <a:p>
            <a:pPr>
              <a:buNone/>
            </a:pPr>
            <a:endParaRPr lang="en-US" dirty="0" smtClean="0"/>
          </a:p>
          <a:p>
            <a:r>
              <a:rPr lang="en-US" dirty="0" smtClean="0"/>
              <a:t>Authentication and integrity of information held within DNS zones is provided by using digital signature. </a:t>
            </a:r>
          </a:p>
          <a:p>
            <a:pPr>
              <a:buNone/>
            </a:pPr>
            <a:endParaRPr lang="en-US" dirty="0" smtClean="0"/>
          </a:p>
          <a:p>
            <a:r>
              <a:rPr lang="en-US" dirty="0" smtClean="0"/>
              <a:t>Although DNSSEC doesn't provide confidentiality to DNS transactions, it supports confidentiality as a worldwide public key distribution mechanism. </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DNSSEC Scope </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21</a:t>
            </a:fld>
            <a:endParaRPr lang="en-US"/>
          </a:p>
        </p:txBody>
      </p:sp>
      <p:sp>
        <p:nvSpPr>
          <p:cNvPr id="6" name="Content Placeholder 5"/>
          <p:cNvSpPr>
            <a:spLocks noGrp="1"/>
          </p:cNvSpPr>
          <p:nvPr>
            <p:ph sz="quarter" idx="1"/>
          </p:nvPr>
        </p:nvSpPr>
        <p:spPr>
          <a:xfrm>
            <a:off x="381000" y="1600200"/>
            <a:ext cx="8385048" cy="4876800"/>
          </a:xfrm>
        </p:spPr>
        <p:txBody>
          <a:bodyPr/>
          <a:lstStyle/>
          <a:p>
            <a:endParaRPr lang="en-US" dirty="0" smtClean="0"/>
          </a:p>
          <a:p>
            <a:r>
              <a:rPr lang="en-US" b="1" i="1" dirty="0" smtClean="0"/>
              <a:t>DNSSEC provides three services:</a:t>
            </a:r>
            <a:r>
              <a:rPr lang="en-US" dirty="0" smtClean="0"/>
              <a:t> </a:t>
            </a:r>
          </a:p>
          <a:p>
            <a:pPr marL="880110" lvl="1" indent="-514350">
              <a:buFont typeface="+mj-lt"/>
              <a:buAutoNum type="arabicPeriod"/>
            </a:pPr>
            <a:r>
              <a:rPr lang="en-US" dirty="0" smtClean="0"/>
              <a:t>key distribution </a:t>
            </a:r>
          </a:p>
          <a:p>
            <a:pPr marL="880110" lvl="1" indent="-514350">
              <a:buFont typeface="+mj-lt"/>
              <a:buAutoNum type="arabicPeriod"/>
            </a:pPr>
            <a:r>
              <a:rPr lang="en-US" dirty="0" smtClean="0"/>
              <a:t>data origin authentication </a:t>
            </a:r>
          </a:p>
          <a:p>
            <a:pPr marL="880110" lvl="1" indent="-514350">
              <a:buFont typeface="+mj-lt"/>
              <a:buAutoNum type="arabicPeriod"/>
            </a:pPr>
            <a:r>
              <a:rPr lang="en-US" dirty="0" smtClean="0"/>
              <a:t>transaction and request authentication. </a:t>
            </a:r>
          </a:p>
          <a:p>
            <a:endParaRPr lang="en-US" dirty="0" smtClean="0"/>
          </a:p>
          <a:p>
            <a:pPr>
              <a:buNone/>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DNSSEC Scope : </a:t>
            </a:r>
            <a:r>
              <a:rPr lang="en-US" b="1" dirty="0" smtClean="0"/>
              <a:t>Key Distribution</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22</a:t>
            </a:fld>
            <a:endParaRPr lang="en-US"/>
          </a:p>
        </p:txBody>
      </p:sp>
      <p:sp>
        <p:nvSpPr>
          <p:cNvPr id="6" name="Content Placeholder 5"/>
          <p:cNvSpPr>
            <a:spLocks noGrp="1"/>
          </p:cNvSpPr>
          <p:nvPr>
            <p:ph sz="quarter" idx="1"/>
          </p:nvPr>
        </p:nvSpPr>
        <p:spPr>
          <a:xfrm>
            <a:off x="304800" y="1600200"/>
            <a:ext cx="8610600" cy="4800600"/>
          </a:xfrm>
        </p:spPr>
        <p:txBody>
          <a:bodyPr>
            <a:normAutofit lnSpcReduction="10000"/>
          </a:bodyPr>
          <a:lstStyle/>
          <a:p>
            <a:pPr marL="514350" indent="-514350">
              <a:buFont typeface="+mj-lt"/>
              <a:buAutoNum type="arabicPeriod"/>
            </a:pPr>
            <a:r>
              <a:rPr lang="en-US" dirty="0" smtClean="0"/>
              <a:t>The retrieval of the public key of a DNS name to verify the authenticity of the DNS zone data. </a:t>
            </a:r>
          </a:p>
          <a:p>
            <a:pPr marL="514350" indent="-514350">
              <a:buFont typeface="+mj-lt"/>
              <a:buAutoNum type="arabicPeriod"/>
            </a:pPr>
            <a:endParaRPr lang="en-US" dirty="0" smtClean="0"/>
          </a:p>
          <a:p>
            <a:pPr marL="514350" indent="-514350">
              <a:buFont typeface="+mj-lt"/>
              <a:buAutoNum type="arabicPeriod"/>
            </a:pPr>
            <a:r>
              <a:rPr lang="en-US" dirty="0" smtClean="0"/>
              <a:t>Provides a mechanism through which any key associated with a DNS name can be used for purposes other than DNS. </a:t>
            </a:r>
          </a:p>
          <a:p>
            <a:pPr marL="514350" indent="-514350">
              <a:buFont typeface="+mj-lt"/>
              <a:buAutoNum type="arabicPeriod"/>
            </a:pPr>
            <a:endParaRPr lang="en-US" dirty="0" smtClean="0"/>
          </a:p>
          <a:p>
            <a:pPr marL="514350" indent="-514350">
              <a:buFont typeface="+mj-lt"/>
              <a:buAutoNum type="arabicPeriod"/>
            </a:pPr>
            <a:r>
              <a:rPr lang="en-US" dirty="0" smtClean="0"/>
              <a:t>The public key distribution service supports several different types of keys and several different types of key algorithms. </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8458200" cy="1219200"/>
          </a:xfrm>
        </p:spPr>
        <p:txBody>
          <a:bodyPr>
            <a:normAutofit fontScale="90000"/>
          </a:bodyPr>
          <a:lstStyle/>
          <a:p>
            <a:r>
              <a:rPr lang="en-US" sz="4000" dirty="0" smtClean="0"/>
              <a:t>DNSSEC Scope : </a:t>
            </a:r>
            <a:r>
              <a:rPr lang="en-US" sz="4000" b="1" dirty="0" smtClean="0"/>
              <a:t>Data Origin Authentication</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23</a:t>
            </a:fld>
            <a:endParaRPr lang="en-US"/>
          </a:p>
        </p:txBody>
      </p:sp>
      <p:sp>
        <p:nvSpPr>
          <p:cNvPr id="6" name="Content Placeholder 5"/>
          <p:cNvSpPr>
            <a:spLocks noGrp="1"/>
          </p:cNvSpPr>
          <p:nvPr>
            <p:ph sz="quarter" idx="1"/>
          </p:nvPr>
        </p:nvSpPr>
        <p:spPr>
          <a:xfrm>
            <a:off x="0" y="1600200"/>
            <a:ext cx="9144000" cy="4572000"/>
          </a:xfrm>
        </p:spPr>
        <p:txBody>
          <a:bodyPr>
            <a:normAutofit fontScale="92500" lnSpcReduction="10000"/>
          </a:bodyPr>
          <a:lstStyle/>
          <a:p>
            <a:r>
              <a:rPr lang="en-US" dirty="0" smtClean="0"/>
              <a:t>Data origin authentication is the core of the design of DNSSEC.</a:t>
            </a:r>
          </a:p>
          <a:p>
            <a:pPr>
              <a:buNone/>
            </a:pPr>
            <a:r>
              <a:rPr lang="en-US" dirty="0" smtClean="0"/>
              <a:t> It mitigates such threats as cache poisoning and zone data compromise on a DNS server. </a:t>
            </a:r>
          </a:p>
          <a:p>
            <a:r>
              <a:rPr lang="en-US" dirty="0" smtClean="0"/>
              <a:t>The </a:t>
            </a:r>
            <a:r>
              <a:rPr lang="en-US" dirty="0" err="1" smtClean="0"/>
              <a:t>RRSets</a:t>
            </a:r>
            <a:r>
              <a:rPr lang="en-US" dirty="0" smtClean="0"/>
              <a:t> within a zone are signed to assert to resolvers and servers that the data just received can be trusted. </a:t>
            </a:r>
          </a:p>
          <a:p>
            <a:r>
              <a:rPr lang="en-US" dirty="0" smtClean="0"/>
              <a:t>The digital signature contains the encrypted hash of the </a:t>
            </a:r>
            <a:r>
              <a:rPr lang="en-US" dirty="0" err="1" smtClean="0"/>
              <a:t>RRSet</a:t>
            </a:r>
            <a:r>
              <a:rPr lang="en-US" dirty="0" smtClean="0"/>
              <a:t>. </a:t>
            </a:r>
          </a:p>
          <a:p>
            <a:r>
              <a:rPr lang="en-US" dirty="0" smtClean="0"/>
              <a:t>The hash is signed using a private key usually belonging to the corresponding zone. </a:t>
            </a:r>
          </a:p>
          <a:p>
            <a:r>
              <a:rPr lang="en-US" dirty="0" smtClean="0"/>
              <a:t>The recipient of the </a:t>
            </a:r>
            <a:r>
              <a:rPr lang="en-US" dirty="0" err="1" smtClean="0"/>
              <a:t>RRSet</a:t>
            </a:r>
            <a:r>
              <a:rPr lang="en-US" dirty="0" smtClean="0"/>
              <a:t> can then check the digital signature against the data in the </a:t>
            </a:r>
            <a:r>
              <a:rPr lang="en-US" dirty="0" err="1" smtClean="0"/>
              <a:t>RRSet</a:t>
            </a:r>
            <a:r>
              <a:rPr lang="en-US" dirty="0" smtClean="0"/>
              <a:t> just received.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8229600" cy="609600"/>
          </a:xfrm>
        </p:spPr>
        <p:txBody>
          <a:bodyPr>
            <a:noAutofit/>
          </a:bodyPr>
          <a:lstStyle/>
          <a:p>
            <a:r>
              <a:rPr lang="en-US" sz="3200" dirty="0" smtClean="0"/>
              <a:t>DNSSEC Scope :</a:t>
            </a:r>
            <a:r>
              <a:rPr lang="en-US" sz="3200" b="1" dirty="0" smtClean="0"/>
              <a:t>DNS Transaction and Request Authentication </a:t>
            </a:r>
            <a:br>
              <a:rPr lang="en-US" sz="3200" b="1" dirty="0" smtClean="0"/>
            </a:br>
            <a:endParaRPr lang="en-US" sz="3200"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24</a:t>
            </a:fld>
            <a:endParaRPr lang="en-US"/>
          </a:p>
        </p:txBody>
      </p:sp>
      <p:sp>
        <p:nvSpPr>
          <p:cNvPr id="6" name="Content Placeholder 5"/>
          <p:cNvSpPr>
            <a:spLocks noGrp="1"/>
          </p:cNvSpPr>
          <p:nvPr>
            <p:ph sz="quarter" idx="1"/>
          </p:nvPr>
        </p:nvSpPr>
        <p:spPr>
          <a:xfrm>
            <a:off x="0" y="1600200"/>
            <a:ext cx="9144000" cy="4800600"/>
          </a:xfrm>
        </p:spPr>
        <p:txBody>
          <a:bodyPr>
            <a:normAutofit fontScale="85000" lnSpcReduction="20000"/>
          </a:bodyPr>
          <a:lstStyle/>
          <a:p>
            <a:r>
              <a:rPr lang="en-US" b="1" dirty="0" smtClean="0"/>
              <a:t>Service 1</a:t>
            </a:r>
            <a:r>
              <a:rPr lang="en-US" dirty="0" smtClean="0"/>
              <a:t>: It provides the ability to authenticate DNS requests and DNS message headers. </a:t>
            </a:r>
          </a:p>
          <a:p>
            <a:r>
              <a:rPr lang="en-US" dirty="0" smtClean="0"/>
              <a:t>This guarantees that :</a:t>
            </a:r>
          </a:p>
          <a:p>
            <a:pPr marL="880110" lvl="1" indent="-514350">
              <a:buFont typeface="+mj-lt"/>
              <a:buAutoNum type="arabicPeriod"/>
            </a:pPr>
            <a:r>
              <a:rPr lang="en-US" dirty="0" smtClean="0"/>
              <a:t>the answer is in response to the original query </a:t>
            </a:r>
          </a:p>
          <a:p>
            <a:pPr marL="880110" lvl="1" indent="-514350">
              <a:buFont typeface="+mj-lt"/>
              <a:buAutoNum type="arabicPeriod"/>
            </a:pPr>
            <a:r>
              <a:rPr lang="en-US" dirty="0" smtClean="0"/>
              <a:t>the response came from the server for which the query was intended. </a:t>
            </a:r>
          </a:p>
          <a:p>
            <a:pPr marL="880110" lvl="1" indent="-514350">
              <a:buNone/>
            </a:pPr>
            <a:endParaRPr lang="en-US" dirty="0" smtClean="0"/>
          </a:p>
          <a:p>
            <a:r>
              <a:rPr lang="en-US" b="1" i="1" dirty="0" smtClean="0"/>
              <a:t>To assure this </a:t>
            </a:r>
          </a:p>
          <a:p>
            <a:pPr marL="514350" indent="-514350">
              <a:buFont typeface="+mj-lt"/>
              <a:buAutoNum type="arabicPeriod"/>
            </a:pPr>
            <a:r>
              <a:rPr lang="en-US" dirty="0" smtClean="0"/>
              <a:t>Part of the information, returned in a response to a query from a security aware server, is a signature. </a:t>
            </a:r>
          </a:p>
          <a:p>
            <a:pPr marL="514350" indent="-514350">
              <a:buFont typeface="+mj-lt"/>
              <a:buAutoNum type="arabicPeriod"/>
            </a:pPr>
            <a:r>
              <a:rPr lang="en-US" dirty="0" smtClean="0"/>
              <a:t>This signature is produced from the concatenation of the query and the response. </a:t>
            </a:r>
          </a:p>
          <a:p>
            <a:r>
              <a:rPr lang="en-US" dirty="0" smtClean="0"/>
              <a:t>This allows a security aware resolver to perform any necessary verification concerning the transaction. </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458200" cy="914400"/>
          </a:xfrm>
        </p:spPr>
        <p:txBody>
          <a:bodyPr>
            <a:noAutofit/>
          </a:bodyPr>
          <a:lstStyle/>
          <a:p>
            <a:r>
              <a:rPr lang="en-US" sz="2800" dirty="0" smtClean="0"/>
              <a:t>DNSSEC Scope :</a:t>
            </a:r>
            <a:r>
              <a:rPr lang="en-US" sz="2800" b="1" dirty="0" smtClean="0"/>
              <a:t>DNS Transaction and Request Authentication </a:t>
            </a:r>
            <a:br>
              <a:rPr lang="en-US" sz="2800" b="1" dirty="0" smtClean="0"/>
            </a:br>
            <a:endParaRPr lang="en-US" sz="2800"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25</a:t>
            </a:fld>
            <a:endParaRPr lang="en-US"/>
          </a:p>
        </p:txBody>
      </p:sp>
      <p:sp>
        <p:nvSpPr>
          <p:cNvPr id="6" name="Content Placeholder 5"/>
          <p:cNvSpPr>
            <a:spLocks noGrp="1"/>
          </p:cNvSpPr>
          <p:nvPr>
            <p:ph sz="quarter" idx="1"/>
          </p:nvPr>
        </p:nvSpPr>
        <p:spPr>
          <a:xfrm>
            <a:off x="381000" y="1600200"/>
            <a:ext cx="8385048" cy="4800600"/>
          </a:xfrm>
        </p:spPr>
        <p:txBody>
          <a:bodyPr>
            <a:normAutofit/>
          </a:bodyPr>
          <a:lstStyle/>
          <a:p>
            <a:r>
              <a:rPr lang="fr-FR" b="1" i="1" dirty="0" smtClean="0"/>
              <a:t>Service 2 </a:t>
            </a:r>
            <a:r>
              <a:rPr lang="fr-FR" dirty="0" smtClean="0"/>
              <a:t>: DNS </a:t>
            </a:r>
            <a:r>
              <a:rPr lang="fr-FR" dirty="0" err="1" smtClean="0"/>
              <a:t>Dynamic</a:t>
            </a:r>
            <a:r>
              <a:rPr lang="fr-FR" dirty="0" smtClean="0"/>
              <a:t> Updates. </a:t>
            </a:r>
          </a:p>
          <a:p>
            <a:r>
              <a:rPr lang="en-US" dirty="0" smtClean="0"/>
              <a:t>Without DNSSEC </a:t>
            </a:r>
          </a:p>
          <a:p>
            <a:pPr lvl="1"/>
            <a:r>
              <a:rPr lang="en-US" dirty="0" smtClean="0"/>
              <a:t> DNS Dynamic Update does not provide a mechanism that stop any system with access to a DNS authoritative server from updating zone information. </a:t>
            </a:r>
          </a:p>
          <a:p>
            <a:r>
              <a:rPr lang="en-US" dirty="0" smtClean="0"/>
              <a:t>With DNSSEC </a:t>
            </a:r>
          </a:p>
          <a:p>
            <a:pPr lvl="1"/>
            <a:r>
              <a:rPr lang="en-US" dirty="0" smtClean="0"/>
              <a:t>Secure DNS Dynamic provides strong authentication for systems allowed to dynamically manipulate DNS zone information on the primary server </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DNSSEC Resource Records</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26</a:t>
            </a:fld>
            <a:endParaRPr lang="en-US"/>
          </a:p>
        </p:txBody>
      </p:sp>
      <p:sp>
        <p:nvSpPr>
          <p:cNvPr id="6" name="Content Placeholder 5"/>
          <p:cNvSpPr>
            <a:spLocks noGrp="1"/>
          </p:cNvSpPr>
          <p:nvPr>
            <p:ph sz="quarter" idx="1"/>
          </p:nvPr>
        </p:nvSpPr>
        <p:spPr>
          <a:xfrm>
            <a:off x="0" y="1600200"/>
            <a:ext cx="8766048" cy="5257800"/>
          </a:xfrm>
        </p:spPr>
        <p:txBody>
          <a:bodyPr/>
          <a:lstStyle/>
          <a:p>
            <a:r>
              <a:rPr lang="en-US" dirty="0" smtClean="0"/>
              <a:t>Introduces new RR types: </a:t>
            </a:r>
          </a:p>
          <a:p>
            <a:pPr lvl="1"/>
            <a:r>
              <a:rPr lang="en-US" dirty="0" smtClean="0"/>
              <a:t> </a:t>
            </a:r>
            <a:r>
              <a:rPr lang="en-US" b="1" dirty="0" smtClean="0"/>
              <a:t>KEY: used for storing a public key that is associated with a DNS name. </a:t>
            </a:r>
          </a:p>
          <a:p>
            <a:pPr lvl="1">
              <a:buNone/>
            </a:pPr>
            <a:endParaRPr lang="en-US" b="1" dirty="0" smtClean="0"/>
          </a:p>
          <a:p>
            <a:pPr lvl="1"/>
            <a:r>
              <a:rPr lang="en-US" b="1" dirty="0" smtClean="0"/>
              <a:t>SIG: Digital signature. The SIG RR provides authentication for a </a:t>
            </a:r>
            <a:r>
              <a:rPr lang="en-US" b="1" dirty="0" err="1" smtClean="0"/>
              <a:t>RRSet</a:t>
            </a:r>
            <a:r>
              <a:rPr lang="en-US" b="1" dirty="0" smtClean="0"/>
              <a:t> and the signature’s validity time. </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DNSSEC Resource Records </a:t>
            </a:r>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27</a:t>
            </a:fld>
            <a:endParaRPr lang="en-US"/>
          </a:p>
        </p:txBody>
      </p:sp>
      <p:sp>
        <p:nvSpPr>
          <p:cNvPr id="6" name="Content Placeholder 5"/>
          <p:cNvSpPr>
            <a:spLocks noGrp="1"/>
          </p:cNvSpPr>
          <p:nvPr>
            <p:ph sz="quarter" idx="1"/>
          </p:nvPr>
        </p:nvSpPr>
        <p:spPr>
          <a:xfrm>
            <a:off x="304800" y="1447800"/>
            <a:ext cx="8839200" cy="4572000"/>
          </a:xfrm>
        </p:spPr>
        <p:txBody>
          <a:bodyPr>
            <a:normAutofit fontScale="92500" lnSpcReduction="20000"/>
          </a:bodyPr>
          <a:lstStyle/>
          <a:p>
            <a:r>
              <a:rPr lang="en-US" dirty="0" smtClean="0"/>
              <a:t>Introduces new RR types: </a:t>
            </a:r>
          </a:p>
          <a:p>
            <a:r>
              <a:rPr lang="en-US" b="1" dirty="0" smtClean="0"/>
              <a:t>NXT: </a:t>
            </a:r>
          </a:p>
          <a:p>
            <a:r>
              <a:rPr lang="en-US" dirty="0" smtClean="0"/>
              <a:t>NXT RRs are used to indicate a range of DNS names that are unavailable or </a:t>
            </a:r>
          </a:p>
          <a:p>
            <a:r>
              <a:rPr lang="en-US" dirty="0" smtClean="0"/>
              <a:t>a range of RR types that are unavailable for an existing DNS name. </a:t>
            </a:r>
          </a:p>
          <a:p>
            <a:r>
              <a:rPr lang="en-US" dirty="0" smtClean="0"/>
              <a:t>WHY ? </a:t>
            </a:r>
          </a:p>
          <a:p>
            <a:pPr lvl="1"/>
            <a:r>
              <a:rPr lang="en-US" dirty="0" smtClean="0"/>
              <a:t>The DNS provides the ability to cache negative responses. </a:t>
            </a:r>
          </a:p>
          <a:p>
            <a:pPr lvl="1"/>
            <a:r>
              <a:rPr lang="en-US" dirty="0" smtClean="0"/>
              <a:t>A negative response means that a corresponding </a:t>
            </a:r>
            <a:r>
              <a:rPr lang="en-US" dirty="0" err="1" smtClean="0"/>
              <a:t>RRSet</a:t>
            </a:r>
            <a:r>
              <a:rPr lang="en-US" dirty="0" smtClean="0"/>
              <a:t> does not exist for the query. </a:t>
            </a:r>
          </a:p>
          <a:p>
            <a:pPr lvl="1"/>
            <a:r>
              <a:rPr lang="en-US" dirty="0" smtClean="0"/>
              <a:t>DNSSEC provides signatures for these nonexistent </a:t>
            </a:r>
            <a:r>
              <a:rPr lang="en-US" dirty="0" err="1" smtClean="0"/>
              <a:t>RRSets</a:t>
            </a:r>
            <a:r>
              <a:rPr lang="en-US" dirty="0" smtClean="0"/>
              <a:t> so that their nonexistence in a zone can be authenticated. </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533400"/>
            <a:ext cx="8153400" cy="990600"/>
          </a:xfrm>
        </p:spPr>
        <p:txBody>
          <a:bodyPr>
            <a:normAutofit fontScale="90000"/>
          </a:bodyPr>
          <a:lstStyle/>
          <a:p>
            <a:r>
              <a:rPr lang="en-US" b="1" dirty="0" smtClean="0"/>
              <a:t>How DNSSEC works</a:t>
            </a:r>
            <a:br>
              <a:rPr lang="en-US" b="1" dirty="0" smtClean="0"/>
            </a:br>
            <a:endParaRPr lang="en-US" b="1"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28</a:t>
            </a:fld>
            <a:endParaRPr lang="en-US"/>
          </a:p>
        </p:txBody>
      </p:sp>
      <p:sp>
        <p:nvSpPr>
          <p:cNvPr id="6" name="Content Placeholder 5"/>
          <p:cNvSpPr>
            <a:spLocks noGrp="1"/>
          </p:cNvSpPr>
          <p:nvPr>
            <p:ph sz="quarter" idx="1"/>
          </p:nvPr>
        </p:nvSpPr>
        <p:spPr>
          <a:xfrm>
            <a:off x="304800" y="1600200"/>
            <a:ext cx="8686800" cy="4114800"/>
          </a:xfrm>
        </p:spPr>
        <p:txBody>
          <a:bodyPr>
            <a:normAutofit fontScale="92500" lnSpcReduction="10000"/>
          </a:bodyPr>
          <a:lstStyle/>
          <a:p>
            <a:r>
              <a:rPr lang="en-US" dirty="0" smtClean="0"/>
              <a:t>Each </a:t>
            </a:r>
            <a:r>
              <a:rPr lang="en-US" dirty="0" err="1" smtClean="0"/>
              <a:t>RRSet</a:t>
            </a:r>
            <a:r>
              <a:rPr lang="en-US" dirty="0" smtClean="0"/>
              <a:t> has an associated SIG RR which is a digital signature of the </a:t>
            </a:r>
            <a:r>
              <a:rPr lang="en-US" dirty="0" err="1" smtClean="0"/>
              <a:t>RRSet</a:t>
            </a:r>
            <a:r>
              <a:rPr lang="en-US" dirty="0" smtClean="0"/>
              <a:t> using the private key of the zone. </a:t>
            </a:r>
          </a:p>
          <a:p>
            <a:pPr>
              <a:buNone/>
            </a:pPr>
            <a:endParaRPr lang="en-US" dirty="0" smtClean="0"/>
          </a:p>
          <a:p>
            <a:r>
              <a:rPr lang="en-US" dirty="0" smtClean="0"/>
              <a:t>If a security aware resolver reliably learns a public key of the zone, it can authenticate signed data read from that zone. </a:t>
            </a:r>
          </a:p>
          <a:p>
            <a:pPr>
              <a:buNone/>
            </a:pPr>
            <a:endParaRPr lang="en-US" dirty="0" smtClean="0"/>
          </a:p>
          <a:p>
            <a:r>
              <a:rPr lang="en-US" dirty="0" smtClean="0"/>
              <a:t>A security aware server will attempt to return, with RRs retrieved, the corresponding SIGs. </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29</a:t>
            </a:fld>
            <a:endParaRPr lang="en-US"/>
          </a:p>
        </p:txBody>
      </p:sp>
      <p:sp>
        <p:nvSpPr>
          <p:cNvPr id="6" name="Content Placeholder 5"/>
          <p:cNvSpPr>
            <a:spLocks noGrp="1"/>
          </p:cNvSpPr>
          <p:nvPr>
            <p:ph sz="quarter" idx="1"/>
          </p:nvPr>
        </p:nvSpPr>
        <p:spPr/>
        <p:txBody>
          <a:bodyPr/>
          <a:lstStyle/>
          <a:p>
            <a:endParaRPr lang="en-US" dirty="0" smtClean="0"/>
          </a:p>
          <a:p>
            <a:pPr>
              <a:buNone/>
            </a:pPr>
            <a:r>
              <a:rPr lang="en-US" sz="3600" b="1" i="1" dirty="0" smtClean="0">
                <a:solidFill>
                  <a:srgbClr val="7030A0"/>
                </a:solidFill>
              </a:rPr>
              <a:t>Example of DNS Server … </a:t>
            </a:r>
            <a:endParaRPr lang="en-US" sz="3600" b="1" i="1" dirty="0">
              <a:solidFill>
                <a:srgbClr val="7030A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438400"/>
            <a:ext cx="8153400" cy="990600"/>
          </a:xfrm>
        </p:spPr>
        <p:txBody>
          <a:bodyPr>
            <a:normAutofit fontScale="90000"/>
          </a:bodyPr>
          <a:lstStyle/>
          <a:p>
            <a:r>
              <a:rPr lang="en-US" b="1" dirty="0" smtClean="0"/>
              <a:t/>
            </a:r>
            <a:br>
              <a:rPr lang="en-US" b="1" dirty="0" smtClean="0"/>
            </a:br>
            <a:r>
              <a:rPr lang="en-US" b="1" dirty="0" smtClean="0"/>
              <a:t>Part I: DNS</a:t>
            </a:r>
            <a:endParaRPr lang="en-US" b="1"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dirty="0" smtClean="0"/>
              <a:t>Networks and Communication Department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DNS Server </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30</a:t>
            </a:fld>
            <a:endParaRPr lang="en-US"/>
          </a:p>
        </p:txBody>
      </p:sp>
      <p:sp>
        <p:nvSpPr>
          <p:cNvPr id="6" name="Content Placeholder 5"/>
          <p:cNvSpPr>
            <a:spLocks noGrp="1"/>
          </p:cNvSpPr>
          <p:nvPr>
            <p:ph sz="quarter" idx="1"/>
          </p:nvPr>
        </p:nvSpPr>
        <p:spPr>
          <a:xfrm>
            <a:off x="0" y="1524000"/>
            <a:ext cx="9144000" cy="4953000"/>
          </a:xfrm>
        </p:spPr>
        <p:txBody>
          <a:bodyPr>
            <a:normAutofit/>
          </a:bodyPr>
          <a:lstStyle/>
          <a:p>
            <a:pPr>
              <a:buNone/>
            </a:pPr>
            <a:r>
              <a:rPr lang="en-US" b="1" dirty="0" smtClean="0"/>
              <a:t> </a:t>
            </a:r>
            <a:r>
              <a:rPr lang="en-US" dirty="0" smtClean="0"/>
              <a:t>Downloading DNS server software called </a:t>
            </a:r>
            <a:r>
              <a:rPr lang="en-US" b="1" i="1" u="sng" dirty="0" smtClean="0"/>
              <a:t>Simple DNS plus</a:t>
            </a:r>
            <a:r>
              <a:rPr lang="en-US" dirty="0" smtClean="0"/>
              <a:t> as it shown below </a:t>
            </a:r>
            <a:r>
              <a:rPr lang="en-US" dirty="0" smtClean="0">
                <a:hlinkClick r:id="rId2"/>
              </a:rPr>
              <a:t>http://www.simpledns.com/</a:t>
            </a:r>
            <a:endParaRPr lang="en-US" dirty="0" smtClean="0"/>
          </a:p>
          <a:p>
            <a:pPr>
              <a:buNone/>
            </a:pPr>
            <a:endParaRPr lang="en-US" dirty="0" smtClean="0"/>
          </a:p>
          <a:p>
            <a:pPr>
              <a:buNone/>
            </a:pPr>
            <a:endParaRPr lang="en-US" b="1" dirty="0"/>
          </a:p>
        </p:txBody>
      </p:sp>
      <p:pic>
        <p:nvPicPr>
          <p:cNvPr id="1027" name="Picture 3"/>
          <p:cNvPicPr>
            <a:picLocks noChangeAspect="1" noChangeArrowheads="1"/>
          </p:cNvPicPr>
          <p:nvPr/>
        </p:nvPicPr>
        <p:blipFill>
          <a:blip r:embed="rId3" cstate="print"/>
          <a:srcRect/>
          <a:stretch>
            <a:fillRect/>
          </a:stretch>
        </p:blipFill>
        <p:spPr bwMode="auto">
          <a:xfrm>
            <a:off x="1981200" y="2667000"/>
            <a:ext cx="4876800" cy="3697086"/>
          </a:xfrm>
          <a:prstGeom prst="rect">
            <a:avLst/>
          </a:prstGeom>
          <a:noFill/>
          <a:ln w="9525">
            <a:noFill/>
            <a:miter lim="800000"/>
            <a:headEnd/>
            <a:tailEnd/>
          </a:ln>
        </p:spPr>
      </p:pic>
      <p:cxnSp>
        <p:nvCxnSpPr>
          <p:cNvPr id="12" name="Straight Arrow Connector 11"/>
          <p:cNvCxnSpPr/>
          <p:nvPr/>
        </p:nvCxnSpPr>
        <p:spPr>
          <a:xfrm flipH="1">
            <a:off x="6248400" y="5715000"/>
            <a:ext cx="13716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Oval 12"/>
          <p:cNvSpPr/>
          <p:nvPr/>
        </p:nvSpPr>
        <p:spPr>
          <a:xfrm>
            <a:off x="7467600" y="5334000"/>
            <a:ext cx="16764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t>Click here to download</a:t>
            </a:r>
            <a:endParaRPr lang="en-US" sz="1400" b="1"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Simple DNS plus</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31</a:t>
            </a:fld>
            <a:endParaRPr lang="en-US"/>
          </a:p>
        </p:txBody>
      </p:sp>
      <p:pic>
        <p:nvPicPr>
          <p:cNvPr id="2050" name="Picture 2"/>
          <p:cNvPicPr>
            <a:picLocks noGrp="1" noChangeAspect="1" noChangeArrowheads="1"/>
          </p:cNvPicPr>
          <p:nvPr>
            <p:ph sz="quarter" idx="1"/>
          </p:nvPr>
        </p:nvPicPr>
        <p:blipFill>
          <a:blip r:embed="rId2" cstate="print"/>
          <a:srcRect/>
          <a:stretch>
            <a:fillRect/>
          </a:stretch>
        </p:blipFill>
        <p:spPr bwMode="auto">
          <a:xfrm>
            <a:off x="1544124" y="1600200"/>
            <a:ext cx="6290701" cy="4495800"/>
          </a:xfrm>
          <a:prstGeom prst="rect">
            <a:avLst/>
          </a:prstGeom>
          <a:noFill/>
          <a:ln w="9525">
            <a:noFill/>
            <a:miter lim="800000"/>
            <a:headEnd/>
            <a:tailEnd/>
          </a:ln>
        </p:spPr>
      </p:pic>
      <p:cxnSp>
        <p:nvCxnSpPr>
          <p:cNvPr id="9" name="Straight Arrow Connector 8"/>
          <p:cNvCxnSpPr/>
          <p:nvPr/>
        </p:nvCxnSpPr>
        <p:spPr>
          <a:xfrm>
            <a:off x="1219200" y="2743200"/>
            <a:ext cx="15240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304800" y="2133600"/>
            <a:ext cx="12192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Trial version </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Simple DNS plus</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32</a:t>
            </a:fld>
            <a:endParaRPr lang="en-US"/>
          </a:p>
        </p:txBody>
      </p:sp>
      <p:sp>
        <p:nvSpPr>
          <p:cNvPr id="6" name="Content Placeholder 5"/>
          <p:cNvSpPr>
            <a:spLocks noGrp="1"/>
          </p:cNvSpPr>
          <p:nvPr>
            <p:ph sz="quarter" idx="1"/>
          </p:nvPr>
        </p:nvSpPr>
        <p:spPr>
          <a:xfrm>
            <a:off x="0" y="1600200"/>
            <a:ext cx="8991600" cy="4495800"/>
          </a:xfrm>
        </p:spPr>
        <p:txBody>
          <a:bodyPr/>
          <a:lstStyle/>
          <a:p>
            <a:r>
              <a:rPr lang="en-US" dirty="0" smtClean="0"/>
              <a:t>Once the download is completed, open the software and you will see: </a:t>
            </a:r>
            <a:endParaRPr lang="en-US" dirty="0"/>
          </a:p>
        </p:txBody>
      </p:sp>
      <p:pic>
        <p:nvPicPr>
          <p:cNvPr id="3075" name="Picture 3"/>
          <p:cNvPicPr>
            <a:picLocks noChangeAspect="1" noChangeArrowheads="1"/>
          </p:cNvPicPr>
          <p:nvPr/>
        </p:nvPicPr>
        <p:blipFill>
          <a:blip r:embed="rId2" cstate="print"/>
          <a:srcRect/>
          <a:stretch>
            <a:fillRect/>
          </a:stretch>
        </p:blipFill>
        <p:spPr bwMode="auto">
          <a:xfrm>
            <a:off x="1981200" y="2575967"/>
            <a:ext cx="5791200" cy="4282033"/>
          </a:xfrm>
          <a:prstGeom prst="rect">
            <a:avLst/>
          </a:prstGeom>
          <a:noFill/>
          <a:ln w="9525">
            <a:noFill/>
            <a:miter lim="800000"/>
            <a:headEnd/>
            <a:tailEnd/>
          </a:ln>
        </p:spPr>
      </p:pic>
      <p:cxnSp>
        <p:nvCxnSpPr>
          <p:cNvPr id="10" name="Straight Arrow Connector 9"/>
          <p:cNvCxnSpPr/>
          <p:nvPr/>
        </p:nvCxnSpPr>
        <p:spPr>
          <a:xfrm>
            <a:off x="1447800" y="3352800"/>
            <a:ext cx="1981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Oval 11"/>
          <p:cNvSpPr/>
          <p:nvPr/>
        </p:nvSpPr>
        <p:spPr>
          <a:xfrm>
            <a:off x="304800" y="3124200"/>
            <a:ext cx="1371600" cy="685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Look up option</a:t>
            </a:r>
            <a:endParaRPr lang="en-US" b="1"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Simple DNS plus</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33</a:t>
            </a:fld>
            <a:endParaRPr lang="en-US"/>
          </a:p>
        </p:txBody>
      </p:sp>
      <p:sp>
        <p:nvSpPr>
          <p:cNvPr id="6" name="Content Placeholder 5"/>
          <p:cNvSpPr>
            <a:spLocks noGrp="1"/>
          </p:cNvSpPr>
          <p:nvPr>
            <p:ph sz="quarter" idx="1"/>
          </p:nvPr>
        </p:nvSpPr>
        <p:spPr>
          <a:xfrm>
            <a:off x="0" y="1600200"/>
            <a:ext cx="8766048" cy="4495800"/>
          </a:xfrm>
        </p:spPr>
        <p:txBody>
          <a:bodyPr/>
          <a:lstStyle/>
          <a:p>
            <a:r>
              <a:rPr lang="en-US" dirty="0" smtClean="0"/>
              <a:t>After using the "look up" service of the software to retrieve the RR record of </a:t>
            </a:r>
            <a:r>
              <a:rPr lang="en-US" dirty="0" smtClean="0">
                <a:hlinkClick r:id="rId2"/>
              </a:rPr>
              <a:t>www.pnu.edu.sa</a:t>
            </a:r>
            <a:r>
              <a:rPr lang="en-US" dirty="0" smtClean="0"/>
              <a:t>, </a:t>
            </a:r>
            <a:endParaRPr lang="en-US" dirty="0"/>
          </a:p>
        </p:txBody>
      </p:sp>
      <p:pic>
        <p:nvPicPr>
          <p:cNvPr id="4100" name="Picture 4"/>
          <p:cNvPicPr>
            <a:picLocks noChangeAspect="1" noChangeArrowheads="1"/>
          </p:cNvPicPr>
          <p:nvPr/>
        </p:nvPicPr>
        <p:blipFill>
          <a:blip r:embed="rId3" cstate="print"/>
          <a:srcRect/>
          <a:stretch>
            <a:fillRect/>
          </a:stretch>
        </p:blipFill>
        <p:spPr bwMode="auto">
          <a:xfrm>
            <a:off x="1447800" y="2743200"/>
            <a:ext cx="6096000" cy="3810000"/>
          </a:xfrm>
          <a:prstGeom prst="rect">
            <a:avLst/>
          </a:prstGeom>
          <a:noFill/>
          <a:ln w="9525">
            <a:noFill/>
            <a:miter lim="800000"/>
            <a:headEnd/>
            <a:tailEnd/>
          </a:ln>
        </p:spPr>
      </p:pic>
      <p:cxnSp>
        <p:nvCxnSpPr>
          <p:cNvPr id="11" name="Straight Arrow Connector 10"/>
          <p:cNvCxnSpPr/>
          <p:nvPr/>
        </p:nvCxnSpPr>
        <p:spPr>
          <a:xfrm flipH="1">
            <a:off x="2819400" y="3048000"/>
            <a:ext cx="18288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Oval 11"/>
          <p:cNvSpPr/>
          <p:nvPr/>
        </p:nvSpPr>
        <p:spPr>
          <a:xfrm>
            <a:off x="4572000" y="2667000"/>
            <a:ext cx="13716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1. Put the URL</a:t>
            </a:r>
            <a:endParaRPr lang="en-US" dirty="0"/>
          </a:p>
        </p:txBody>
      </p:sp>
      <p:cxnSp>
        <p:nvCxnSpPr>
          <p:cNvPr id="13" name="Straight Arrow Connector 12"/>
          <p:cNvCxnSpPr/>
          <p:nvPr/>
        </p:nvCxnSpPr>
        <p:spPr>
          <a:xfrm>
            <a:off x="1143000" y="2971800"/>
            <a:ext cx="6858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0" y="2590800"/>
            <a:ext cx="13716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2. Click look up</a:t>
            </a:r>
            <a:endParaRPr lang="en-US" dirty="0"/>
          </a:p>
        </p:txBody>
      </p:sp>
      <p:sp>
        <p:nvSpPr>
          <p:cNvPr id="21" name="Oval 20"/>
          <p:cNvSpPr/>
          <p:nvPr/>
        </p:nvSpPr>
        <p:spPr>
          <a:xfrm>
            <a:off x="0" y="4572000"/>
            <a:ext cx="12192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3. </a:t>
            </a:r>
            <a:r>
              <a:rPr lang="en-US" smtClean="0"/>
              <a:t>RR report</a:t>
            </a:r>
            <a:endParaRPr lang="en-US" dirty="0"/>
          </a:p>
        </p:txBody>
      </p:sp>
      <p:sp>
        <p:nvSpPr>
          <p:cNvPr id="22" name="Left Brace 21"/>
          <p:cNvSpPr/>
          <p:nvPr/>
        </p:nvSpPr>
        <p:spPr>
          <a:xfrm>
            <a:off x="1143000" y="3886200"/>
            <a:ext cx="381000" cy="21336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4</a:t>
            </a:fld>
            <a:endParaRPr lang="en-US"/>
          </a:p>
        </p:txBody>
      </p:sp>
      <p:sp>
        <p:nvSpPr>
          <p:cNvPr id="6" name="Content Placeholder 5"/>
          <p:cNvSpPr>
            <a:spLocks noGrp="1"/>
          </p:cNvSpPr>
          <p:nvPr>
            <p:ph sz="quarter" idx="1"/>
          </p:nvPr>
        </p:nvSpPr>
        <p:spPr>
          <a:xfrm>
            <a:off x="0" y="1524000"/>
            <a:ext cx="9144000" cy="4826000"/>
          </a:xfrm>
        </p:spPr>
        <p:txBody>
          <a:bodyPr>
            <a:normAutofit fontScale="85000" lnSpcReduction="20000"/>
          </a:bodyPr>
          <a:lstStyle/>
          <a:p>
            <a:r>
              <a:rPr lang="en-US" dirty="0" smtClean="0"/>
              <a:t>The DNS provides a mechanism that resolves Internet host names into IP addresses and vise versa. </a:t>
            </a:r>
          </a:p>
          <a:p>
            <a:pPr>
              <a:buNone/>
            </a:pPr>
            <a:endParaRPr lang="en-US" dirty="0" smtClean="0"/>
          </a:p>
          <a:p>
            <a:r>
              <a:rPr lang="en-US" dirty="0" smtClean="0"/>
              <a:t>The DNS also supports other Internet directory-like lookup capabilities to retrieve information relating to DNS Name Servers, Canonical Names* , Mail Exchangers, etc. </a:t>
            </a:r>
          </a:p>
          <a:p>
            <a:pPr>
              <a:buNone/>
            </a:pPr>
            <a:endParaRPr lang="en-US" dirty="0" smtClean="0"/>
          </a:p>
          <a:p>
            <a:r>
              <a:rPr lang="en-US" dirty="0" smtClean="0"/>
              <a:t>Many security weaknesses surround IP and the protocols carried by IP &amp; The DNS is not immune to these security weaknesses. </a:t>
            </a:r>
          </a:p>
          <a:p>
            <a:pPr>
              <a:buNone/>
            </a:pPr>
            <a:endParaRPr lang="en-US" dirty="0" smtClean="0"/>
          </a:p>
          <a:p>
            <a:r>
              <a:rPr lang="en-US" dirty="0" smtClean="0"/>
              <a:t>Lack authenticity and integrity checking of the data held within the DNS make it not secure.</a:t>
            </a:r>
          </a:p>
          <a:p>
            <a:pPr>
              <a:buNone/>
            </a:pPr>
            <a:r>
              <a:rPr lang="en-US" dirty="0" smtClean="0"/>
              <a:t> </a:t>
            </a:r>
          </a:p>
        </p:txBody>
      </p:sp>
      <p:sp>
        <p:nvSpPr>
          <p:cNvPr id="8" name="Rectangle 7"/>
          <p:cNvSpPr/>
          <p:nvPr/>
        </p:nvSpPr>
        <p:spPr>
          <a:xfrm>
            <a:off x="152400" y="5791200"/>
            <a:ext cx="8686800" cy="8382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n-US" i="1" dirty="0" smtClean="0">
                <a:solidFill>
                  <a:sysClr val="windowText" lastClr="000000"/>
                </a:solidFill>
              </a:rPr>
              <a:t>* Canonical name (CNAME) is a record in the DNS database that indicates the true host name of a computer associated with its aliases.  </a:t>
            </a:r>
            <a:endParaRPr lang="en-US" i="1" dirty="0">
              <a:solidFill>
                <a:sysClr val="windowText" lastClr="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Overview of DNS </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dirty="0" smtClean="0"/>
              <a:t>Networks and Communication Department</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5</a:t>
            </a:fld>
            <a:endParaRPr lang="en-US"/>
          </a:p>
        </p:txBody>
      </p:sp>
      <p:sp>
        <p:nvSpPr>
          <p:cNvPr id="6" name="Content Placeholder 5"/>
          <p:cNvSpPr>
            <a:spLocks noGrp="1"/>
          </p:cNvSpPr>
          <p:nvPr>
            <p:ph sz="quarter" idx="1"/>
          </p:nvPr>
        </p:nvSpPr>
        <p:spPr>
          <a:xfrm>
            <a:off x="0" y="1524000"/>
            <a:ext cx="9144000" cy="4495800"/>
          </a:xfrm>
        </p:spPr>
        <p:txBody>
          <a:bodyPr>
            <a:normAutofit/>
          </a:bodyPr>
          <a:lstStyle/>
          <a:p>
            <a:r>
              <a:rPr lang="en-US" sz="2400" dirty="0" smtClean="0"/>
              <a:t>DNS provides Internet lookup that maps the names of computer systems to their respective numerical IP network addresses.</a:t>
            </a:r>
          </a:p>
          <a:p>
            <a:pPr>
              <a:buNone/>
            </a:pPr>
            <a:r>
              <a:rPr lang="en-US" sz="2400" dirty="0" smtClean="0"/>
              <a:t> </a:t>
            </a:r>
          </a:p>
          <a:p>
            <a:r>
              <a:rPr lang="en-US" sz="2400" dirty="0" smtClean="0"/>
              <a:t>The DNS not only supports host name to network address resolution, known as forward resolution, but it also supports network address to host name resolution, known as inverse resolution. </a:t>
            </a:r>
          </a:p>
          <a:p>
            <a:pPr>
              <a:buNone/>
            </a:pPr>
            <a:endParaRPr lang="en-US" sz="2400" dirty="0" smtClean="0"/>
          </a:p>
          <a:p>
            <a:r>
              <a:rPr lang="en-US" sz="2400" dirty="0" smtClean="0"/>
              <a:t>Without it, the only way to reach other computers on the Internet </a:t>
            </a:r>
            <a:r>
              <a:rPr lang="en-US" sz="2800" dirty="0" smtClean="0"/>
              <a:t>is to use the numerical network address. </a:t>
            </a:r>
          </a:p>
          <a:p>
            <a:endParaRPr lang="en-US" sz="2800" dirty="0" smtClean="0"/>
          </a:p>
          <a:p>
            <a:endParaRPr lang="en-US" sz="2800" dirty="0"/>
          </a:p>
        </p:txBody>
      </p:sp>
      <p:pic>
        <p:nvPicPr>
          <p:cNvPr id="1029" name="Picture 5"/>
          <p:cNvPicPr>
            <a:picLocks noChangeAspect="1" noChangeArrowheads="1"/>
          </p:cNvPicPr>
          <p:nvPr/>
        </p:nvPicPr>
        <p:blipFill>
          <a:blip r:embed="rId2" cstate="print"/>
          <a:srcRect/>
          <a:stretch>
            <a:fillRect/>
          </a:stretch>
        </p:blipFill>
        <p:spPr bwMode="auto">
          <a:xfrm>
            <a:off x="1524000" y="5715000"/>
            <a:ext cx="5638800" cy="495300"/>
          </a:xfrm>
          <a:prstGeom prst="rect">
            <a:avLst/>
          </a:prstGeom>
          <a:noFill/>
          <a:ln w="9525">
            <a:noFill/>
            <a:miter lim="800000"/>
            <a:headEnd/>
            <a:tailEnd/>
          </a:ln>
        </p:spPr>
      </p:pic>
      <p:cxnSp>
        <p:nvCxnSpPr>
          <p:cNvPr id="9" name="Straight Arrow Connector 8"/>
          <p:cNvCxnSpPr/>
          <p:nvPr/>
        </p:nvCxnSpPr>
        <p:spPr>
          <a:xfrm>
            <a:off x="3962400" y="5791200"/>
            <a:ext cx="1447800" cy="0"/>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4191000" y="5486400"/>
            <a:ext cx="924227" cy="369332"/>
          </a:xfrm>
          <a:prstGeom prst="rect">
            <a:avLst/>
          </a:prstGeom>
          <a:noFill/>
        </p:spPr>
        <p:txBody>
          <a:bodyPr wrap="none" rtlCol="0">
            <a:spAutoFit/>
          </a:bodyPr>
          <a:lstStyle/>
          <a:p>
            <a:r>
              <a:rPr lang="en-US" dirty="0" smtClean="0">
                <a:solidFill>
                  <a:srgbClr val="FF0000"/>
                </a:solidFill>
              </a:rPr>
              <a:t>forward</a:t>
            </a:r>
            <a:endParaRPr lang="en-US" dirty="0">
              <a:solidFill>
                <a:srgbClr val="FF0000"/>
              </a:solidFill>
            </a:endParaRPr>
          </a:p>
        </p:txBody>
      </p:sp>
      <p:cxnSp>
        <p:nvCxnSpPr>
          <p:cNvPr id="12" name="Straight Arrow Connector 11"/>
          <p:cNvCxnSpPr/>
          <p:nvPr/>
        </p:nvCxnSpPr>
        <p:spPr>
          <a:xfrm flipH="1">
            <a:off x="3962400" y="6172200"/>
            <a:ext cx="1447800" cy="0"/>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4267200" y="6172200"/>
            <a:ext cx="818044" cy="369332"/>
          </a:xfrm>
          <a:prstGeom prst="rect">
            <a:avLst/>
          </a:prstGeom>
          <a:noFill/>
        </p:spPr>
        <p:txBody>
          <a:bodyPr wrap="none" rtlCol="0">
            <a:spAutoFit/>
          </a:bodyPr>
          <a:lstStyle/>
          <a:p>
            <a:r>
              <a:rPr lang="en-US" dirty="0" smtClean="0">
                <a:solidFill>
                  <a:srgbClr val="FF0000"/>
                </a:solidFill>
              </a:rPr>
              <a:t>inverse</a:t>
            </a:r>
            <a:endParaRPr lang="en-US" dirty="0">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b="1" dirty="0" smtClean="0"/>
              <a:t>The Domain Name Space </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6</a:t>
            </a:fld>
            <a:endParaRPr lang="en-US"/>
          </a:p>
        </p:txBody>
      </p:sp>
      <p:sp>
        <p:nvSpPr>
          <p:cNvPr id="8" name="Content Placeholder 7"/>
          <p:cNvSpPr>
            <a:spLocks noGrp="1"/>
          </p:cNvSpPr>
          <p:nvPr>
            <p:ph sz="quarter" idx="1"/>
          </p:nvPr>
        </p:nvSpPr>
        <p:spPr/>
        <p:txBody>
          <a:bodyPr/>
          <a:lstStyle/>
          <a:p>
            <a:endParaRPr lang="en-US"/>
          </a:p>
        </p:txBody>
      </p:sp>
      <p:pic>
        <p:nvPicPr>
          <p:cNvPr id="2051" name="Picture 3"/>
          <p:cNvPicPr>
            <a:picLocks noChangeAspect="1" noChangeArrowheads="1"/>
          </p:cNvPicPr>
          <p:nvPr/>
        </p:nvPicPr>
        <p:blipFill>
          <a:blip r:embed="rId2" cstate="print"/>
          <a:srcRect/>
          <a:stretch>
            <a:fillRect/>
          </a:stretch>
        </p:blipFill>
        <p:spPr bwMode="auto">
          <a:xfrm>
            <a:off x="457200" y="1752600"/>
            <a:ext cx="8209396" cy="404812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b="1" dirty="0" smtClean="0"/>
              <a:t>The Inverse Domain Name Space </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7</a:t>
            </a:fld>
            <a:endParaRPr lang="en-US"/>
          </a:p>
        </p:txBody>
      </p:sp>
      <p:pic>
        <p:nvPicPr>
          <p:cNvPr id="1026" name="Picture 2"/>
          <p:cNvPicPr>
            <a:picLocks noGrp="1" noChangeAspect="1" noChangeArrowheads="1"/>
          </p:cNvPicPr>
          <p:nvPr>
            <p:ph sz="quarter" idx="1"/>
          </p:nvPr>
        </p:nvPicPr>
        <p:blipFill>
          <a:blip r:embed="rId3" cstate="print"/>
          <a:srcRect l="1786" r="5357"/>
          <a:stretch>
            <a:fillRect/>
          </a:stretch>
        </p:blipFill>
        <p:spPr bwMode="auto">
          <a:xfrm>
            <a:off x="5029200" y="1981200"/>
            <a:ext cx="4114800" cy="4114800"/>
          </a:xfrm>
          <a:prstGeom prst="rect">
            <a:avLst/>
          </a:prstGeom>
          <a:noFill/>
          <a:ln w="9525">
            <a:noFill/>
            <a:miter lim="800000"/>
            <a:headEnd/>
            <a:tailEnd/>
          </a:ln>
        </p:spPr>
      </p:pic>
      <p:sp>
        <p:nvSpPr>
          <p:cNvPr id="8" name="Rectangle 7"/>
          <p:cNvSpPr/>
          <p:nvPr/>
        </p:nvSpPr>
        <p:spPr>
          <a:xfrm>
            <a:off x="0" y="1524000"/>
            <a:ext cx="5029200" cy="4708981"/>
          </a:xfrm>
          <a:prstGeom prst="rect">
            <a:avLst/>
          </a:prstGeom>
          <a:ln w="285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r>
              <a:rPr lang="en-US" sz="2000" dirty="0" smtClean="0"/>
              <a:t>When the DNS is used to map an IP address back into a host name (inverse resolution), the DNS makes use of the same notion of labels from left to right (most specific to least specific) when writing the IP address. This is in contrast to the typical representation of an IP address whose dotted decimal notation from left to right is least specific to most specific.  To handle this, IP addresses in the DNS are typically represented in reverse order. IP addresses fall under a special DNS top level domain (TLD), known as the in-</a:t>
            </a:r>
            <a:r>
              <a:rPr lang="en-US" sz="2000" dirty="0" err="1" smtClean="0"/>
              <a:t>addr.arpa</a:t>
            </a:r>
            <a:r>
              <a:rPr lang="en-US" sz="2000" dirty="0" smtClean="0"/>
              <a:t> domain. By doing this, using IP addresses to find DNS host names are handled just like DNS host name lookups to find IP addresses</a:t>
            </a: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DNS Component </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8</a:t>
            </a:fld>
            <a:endParaRPr lang="en-US"/>
          </a:p>
        </p:txBody>
      </p:sp>
      <p:sp>
        <p:nvSpPr>
          <p:cNvPr id="6" name="Content Placeholder 5"/>
          <p:cNvSpPr>
            <a:spLocks noGrp="1"/>
          </p:cNvSpPr>
          <p:nvPr>
            <p:ph sz="quarter" idx="1"/>
          </p:nvPr>
        </p:nvSpPr>
        <p:spPr>
          <a:xfrm>
            <a:off x="381000" y="1600200"/>
            <a:ext cx="8610600" cy="4800600"/>
          </a:xfrm>
        </p:spPr>
        <p:txBody>
          <a:bodyPr>
            <a:normAutofit fontScale="85000" lnSpcReduction="20000"/>
          </a:bodyPr>
          <a:lstStyle/>
          <a:p>
            <a:r>
              <a:rPr lang="en-US" b="1" dirty="0" smtClean="0"/>
              <a:t>Major Components: </a:t>
            </a:r>
          </a:p>
          <a:p>
            <a:pPr lvl="1"/>
            <a:r>
              <a:rPr lang="en-US" dirty="0" smtClean="0"/>
              <a:t>Database: DNS tree and Resource Records. </a:t>
            </a:r>
          </a:p>
          <a:p>
            <a:pPr lvl="1"/>
            <a:r>
              <a:rPr lang="en-US" dirty="0" smtClean="0"/>
              <a:t>Name Servers: Authoritative for one or more zones – Answers queries. </a:t>
            </a:r>
          </a:p>
          <a:p>
            <a:pPr lvl="1"/>
            <a:endParaRPr lang="en-US" dirty="0" smtClean="0"/>
          </a:p>
          <a:p>
            <a:pPr lvl="1"/>
            <a:r>
              <a:rPr lang="en-US" dirty="0" smtClean="0"/>
              <a:t>Clients: Software library, called resolver, sends queries to name servers. </a:t>
            </a:r>
          </a:p>
          <a:p>
            <a:r>
              <a:rPr lang="en-US" b="1" dirty="0" smtClean="0"/>
              <a:t>Resource Records (RRs): </a:t>
            </a:r>
          </a:p>
          <a:p>
            <a:pPr lvl="1"/>
            <a:r>
              <a:rPr lang="en-US" b="1" dirty="0" smtClean="0"/>
              <a:t>Address (A) [Maps Host name into an IP address] </a:t>
            </a:r>
          </a:p>
          <a:p>
            <a:endParaRPr lang="en-US" dirty="0" smtClean="0"/>
          </a:p>
          <a:p>
            <a:pPr lvl="2">
              <a:buNone/>
            </a:pPr>
            <a:r>
              <a:rPr lang="en-US" sz="2800" dirty="0" smtClean="0">
                <a:solidFill>
                  <a:srgbClr val="C00000"/>
                </a:solidFill>
              </a:rPr>
              <a:t>www.abc.com.   A    10.1.0.52 </a:t>
            </a:r>
          </a:p>
          <a:p>
            <a:pPr lvl="1"/>
            <a:r>
              <a:rPr lang="en-US" b="1" dirty="0" smtClean="0"/>
              <a:t>Pointer (PTR) [Maps an IP address into hostname] </a:t>
            </a:r>
          </a:p>
          <a:p>
            <a:endParaRPr lang="en-US" dirty="0" smtClean="0"/>
          </a:p>
          <a:p>
            <a:pPr lvl="2">
              <a:buNone/>
            </a:pPr>
            <a:r>
              <a:rPr lang="en-US" dirty="0" smtClean="0">
                <a:solidFill>
                  <a:srgbClr val="C00000"/>
                </a:solidFill>
              </a:rPr>
              <a:t>52.0.1.10.IN-ADDR.ARPA.    PTR     www.abc.com.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DNS Transaction </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7-Mar-15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9</a:t>
            </a:fld>
            <a:endParaRPr lang="en-US"/>
          </a:p>
        </p:txBody>
      </p:sp>
      <p:sp>
        <p:nvSpPr>
          <p:cNvPr id="6" name="Content Placeholder 5"/>
          <p:cNvSpPr>
            <a:spLocks noGrp="1"/>
          </p:cNvSpPr>
          <p:nvPr>
            <p:ph sz="quarter" idx="1"/>
          </p:nvPr>
        </p:nvSpPr>
        <p:spPr>
          <a:xfrm>
            <a:off x="0" y="1447800"/>
            <a:ext cx="9144000" cy="5410200"/>
          </a:xfrm>
        </p:spPr>
        <p:txBody>
          <a:bodyPr>
            <a:noAutofit/>
          </a:bodyPr>
          <a:lstStyle/>
          <a:p>
            <a:r>
              <a:rPr lang="en-US" sz="2800" b="1" dirty="0" smtClean="0"/>
              <a:t>Name Server (NS) [Denotes a name server for a zone] </a:t>
            </a:r>
          </a:p>
          <a:p>
            <a:pPr lvl="2">
              <a:buNone/>
            </a:pPr>
            <a:r>
              <a:rPr lang="en-US" sz="2800" dirty="0" smtClean="0">
                <a:solidFill>
                  <a:srgbClr val="C00000"/>
                </a:solidFill>
              </a:rPr>
              <a:t>www2.abc.com.   NS    dns.www.abc.com. </a:t>
            </a:r>
          </a:p>
          <a:p>
            <a:r>
              <a:rPr lang="en-US" sz="2800" b="1" dirty="0" smtClean="0"/>
              <a:t>Canonical Name (CNAME) </a:t>
            </a:r>
            <a:r>
              <a:rPr lang="en-US" sz="2800" dirty="0" smtClean="0"/>
              <a:t>[Defines an alias name and maps it to the absolute (canonical) name] </a:t>
            </a:r>
          </a:p>
          <a:p>
            <a:pPr>
              <a:buNone/>
            </a:pPr>
            <a:r>
              <a:rPr lang="en-US" sz="2800" dirty="0" smtClean="0"/>
              <a:t>        </a:t>
            </a:r>
            <a:r>
              <a:rPr lang="en-US" sz="2800" dirty="0" smtClean="0">
                <a:solidFill>
                  <a:srgbClr val="C00000"/>
                </a:solidFill>
              </a:rPr>
              <a:t>abc.com.     CNAME    www.abc.com </a:t>
            </a:r>
          </a:p>
          <a:p>
            <a:r>
              <a:rPr lang="en-US" sz="2800" b="1" dirty="0" smtClean="0"/>
              <a:t>Two most common transactions </a:t>
            </a:r>
          </a:p>
          <a:p>
            <a:pPr marL="1143000" lvl="2" indent="-457200">
              <a:buFont typeface="Wingdings"/>
              <a:buAutoNum type="arabicPeriod"/>
            </a:pPr>
            <a:r>
              <a:rPr lang="en-US" sz="2500" b="1" i="1" dirty="0" smtClean="0"/>
              <a:t>DNS zone transfers: </a:t>
            </a:r>
            <a:r>
              <a:rPr lang="en-US" sz="2500" dirty="0" smtClean="0"/>
              <a:t>the secondary server retrieves a new copy of the zone , if the primary server has a more recent version. </a:t>
            </a:r>
          </a:p>
          <a:p>
            <a:pPr marL="1143000" lvl="2" indent="-457200">
              <a:buFont typeface="Wingdings"/>
              <a:buAutoNum type="arabicPeriod"/>
            </a:pPr>
            <a:r>
              <a:rPr lang="en-US" sz="2500" b="1" i="1" dirty="0" smtClean="0"/>
              <a:t>DNS queries/responses: </a:t>
            </a:r>
            <a:r>
              <a:rPr lang="en-US" sz="2200" dirty="0" smtClean="0"/>
              <a:t>A DNS query is answered by a DNS response. </a:t>
            </a:r>
          </a:p>
          <a:p>
            <a:endParaRPr lang="en-US" sz="2800"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1956</TotalTime>
  <Words>1892</Words>
  <Application>Microsoft Office PowerPoint</Application>
  <PresentationFormat>On-screen Show (4:3)</PresentationFormat>
  <Paragraphs>288</Paragraphs>
  <Slides>33</Slides>
  <Notes>2</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Median</vt:lpstr>
      <vt:lpstr>NET 536 Network Security</vt:lpstr>
      <vt:lpstr>Outline </vt:lpstr>
      <vt:lpstr> Part I: DNS</vt:lpstr>
      <vt:lpstr>Introduction </vt:lpstr>
      <vt:lpstr>Overview of DNS </vt:lpstr>
      <vt:lpstr> The Domain Name Space </vt:lpstr>
      <vt:lpstr> The Inverse Domain Name Space </vt:lpstr>
      <vt:lpstr>DNS Component </vt:lpstr>
      <vt:lpstr>DNS Transaction </vt:lpstr>
      <vt:lpstr>Attack on DNS </vt:lpstr>
      <vt:lpstr>DNS Cache Poisoning  </vt:lpstr>
      <vt:lpstr>DNS Cache Poisoning Attack  </vt:lpstr>
      <vt:lpstr>DNS Cache Poisoning Attack </vt:lpstr>
      <vt:lpstr> Client Flooding  </vt:lpstr>
      <vt:lpstr>DNS Dynamic Update Vulnerabilities</vt:lpstr>
      <vt:lpstr>Attacks Information Leakage </vt:lpstr>
      <vt:lpstr>Compromise of DNS server’s authoritative data </vt:lpstr>
      <vt:lpstr> Part II: DNS Security DNSSEC </vt:lpstr>
      <vt:lpstr>Introduction  </vt:lpstr>
      <vt:lpstr>DNSSEC Objective </vt:lpstr>
      <vt:lpstr>DNSSEC Scope </vt:lpstr>
      <vt:lpstr>DNSSEC Scope : Key Distribution</vt:lpstr>
      <vt:lpstr>DNSSEC Scope : Data Origin Authentication</vt:lpstr>
      <vt:lpstr>DNSSEC Scope :DNS Transaction and Request Authentication  </vt:lpstr>
      <vt:lpstr>DNSSEC Scope :DNS Transaction and Request Authentication  </vt:lpstr>
      <vt:lpstr>DNSSEC Resource Records</vt:lpstr>
      <vt:lpstr>DNSSEC Resource Records </vt:lpstr>
      <vt:lpstr>How DNSSEC works </vt:lpstr>
      <vt:lpstr>Slide 29</vt:lpstr>
      <vt:lpstr>DNS Server </vt:lpstr>
      <vt:lpstr>Simple DNS plus</vt:lpstr>
      <vt:lpstr>Simple DNS plus</vt:lpstr>
      <vt:lpstr>Simple DNS plus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Amal</dc:creator>
  <cp:lastModifiedBy>Shuroog</cp:lastModifiedBy>
  <cp:revision>177</cp:revision>
  <dcterms:created xsi:type="dcterms:W3CDTF">2010-02-18T11:21:06Z</dcterms:created>
  <dcterms:modified xsi:type="dcterms:W3CDTF">2015-03-07T17:48:51Z</dcterms:modified>
</cp:coreProperties>
</file>