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40"/>
  </p:notesMasterIdLst>
  <p:sldIdLst>
    <p:sldId id="349" r:id="rId2"/>
    <p:sldId id="345" r:id="rId3"/>
    <p:sldId id="350" r:id="rId4"/>
    <p:sldId id="351" r:id="rId5"/>
    <p:sldId id="352" r:id="rId6"/>
    <p:sldId id="353" r:id="rId7"/>
    <p:sldId id="354" r:id="rId8"/>
    <p:sldId id="355" r:id="rId9"/>
    <p:sldId id="356" r:id="rId10"/>
    <p:sldId id="357" r:id="rId11"/>
    <p:sldId id="374" r:id="rId12"/>
    <p:sldId id="389" r:id="rId13"/>
    <p:sldId id="375" r:id="rId14"/>
    <p:sldId id="377" r:id="rId15"/>
    <p:sldId id="378" r:id="rId16"/>
    <p:sldId id="358" r:id="rId17"/>
    <p:sldId id="380" r:id="rId18"/>
    <p:sldId id="392" r:id="rId19"/>
    <p:sldId id="359" r:id="rId20"/>
    <p:sldId id="360" r:id="rId21"/>
    <p:sldId id="390" r:id="rId22"/>
    <p:sldId id="361" r:id="rId23"/>
    <p:sldId id="381" r:id="rId24"/>
    <p:sldId id="391" r:id="rId25"/>
    <p:sldId id="362" r:id="rId26"/>
    <p:sldId id="363" r:id="rId27"/>
    <p:sldId id="382" r:id="rId28"/>
    <p:sldId id="364" r:id="rId29"/>
    <p:sldId id="383" r:id="rId30"/>
    <p:sldId id="365" r:id="rId31"/>
    <p:sldId id="366" r:id="rId32"/>
    <p:sldId id="367" r:id="rId33"/>
    <p:sldId id="368" r:id="rId34"/>
    <p:sldId id="369" r:id="rId35"/>
    <p:sldId id="371" r:id="rId36"/>
    <p:sldId id="370" r:id="rId37"/>
    <p:sldId id="372" r:id="rId38"/>
    <p:sldId id="37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03" autoAdjust="0"/>
    <p:restoredTop sz="89583" autoAdjust="0"/>
  </p:normalViewPr>
  <p:slideViewPr>
    <p:cSldViewPr>
      <p:cViewPr>
        <p:scale>
          <a:sx n="75" d="100"/>
          <a:sy n="75" d="100"/>
        </p:scale>
        <p:origin x="-1446" y="21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87542E-3AB6-4FB7-8E9E-3E5F05117DF4}" type="datetimeFigureOut">
              <a:rPr lang="en-US" smtClean="0"/>
              <a:pPr/>
              <a:t>2/14/2015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22646A-22A1-44F4-AF49-C2560E318CFC}" type="slidenum">
              <a:rPr lang="en-US" smtClean="0"/>
              <a:pPr/>
              <a:t>‹#›</a:t>
            </a:fld>
            <a:endParaRPr lang="en-US"/>
          </a:p>
        </p:txBody>
      </p:sp>
    </p:spTree>
    <p:extLst>
      <p:ext uri="{BB962C8B-B14F-4D97-AF65-F5344CB8AC3E}">
        <p14:creationId xmlns:p14="http://schemas.microsoft.com/office/powerpoint/2010/main" xmlns="" val="3671166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22646A-22A1-44F4-AF49-C2560E318CFC}" type="slidenum">
              <a:rPr lang="en-US" smtClean="0"/>
              <a:pPr/>
              <a:t>1</a:t>
            </a:fld>
            <a:endParaRPr lang="en-US"/>
          </a:p>
        </p:txBody>
      </p:sp>
    </p:spTree>
    <p:extLst>
      <p:ext uri="{BB962C8B-B14F-4D97-AF65-F5344CB8AC3E}">
        <p14:creationId xmlns:p14="http://schemas.microsoft.com/office/powerpoint/2010/main" xmlns="" val="3531479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22646A-22A1-44F4-AF49-C2560E318CFC}" type="slidenum">
              <a:rPr lang="en-US" smtClean="0"/>
              <a:pPr/>
              <a:t>11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traditional packet filter makes filtering decisions on an individual packet basis and does not take into consideration any higher layer context. A </a:t>
            </a:r>
            <a:r>
              <a:rPr lang="en-US" dirty="0" err="1" smtClean="0"/>
              <a:t>stateful</a:t>
            </a:r>
            <a:r>
              <a:rPr lang="en-US" dirty="0" smtClean="0"/>
              <a:t> inspection packet filter tightens up the rules for TCP traffic by creating a directory of outbound TCP connections, and will allow incoming traffic to high-numbered ports only for those packets that fit the profile of one of the entries in this directory. Hence they </a:t>
            </a:r>
            <a:r>
              <a:rPr lang="en-AU" dirty="0" smtClean="0"/>
              <a:t>are better able to detect bogus packets sent out of context.</a:t>
            </a:r>
            <a:endParaRPr lang="en-US" dirty="0"/>
          </a:p>
        </p:txBody>
      </p:sp>
      <p:sp>
        <p:nvSpPr>
          <p:cNvPr id="4" name="Slide Number Placeholder 3"/>
          <p:cNvSpPr>
            <a:spLocks noGrp="1"/>
          </p:cNvSpPr>
          <p:nvPr>
            <p:ph type="sldNum" sz="quarter" idx="10"/>
          </p:nvPr>
        </p:nvSpPr>
        <p:spPr/>
        <p:txBody>
          <a:bodyPr/>
          <a:lstStyle/>
          <a:p>
            <a:fld id="{1D22646A-22A1-44F4-AF49-C2560E318CFC}" type="slidenum">
              <a:rPr lang="en-US" smtClean="0"/>
              <a:pPr/>
              <a:t>21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E8A485-AB04-432D-861F-017ABB3BAD06}" type="slidenum">
              <a:rPr lang="en-US" smtClean="0"/>
              <a:pPr/>
              <a:t>28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E8A485-AB04-432D-861F-017ABB3BAD06}" type="slidenum">
              <a:rPr lang="en-US" smtClean="0"/>
              <a:pPr/>
              <a:t>29</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22646A-22A1-44F4-AF49-C2560E318CFC}" type="slidenum">
              <a:rPr lang="en-US" smtClean="0"/>
              <a:pPr/>
              <a:t>31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36576"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ctr" anchorCtr="0"/>
          <a:lstStyle>
            <a:lvl1pPr>
              <a:defRPr cap="all" baseline="0">
                <a:solidFill>
                  <a:schemeClr val="accent2"/>
                </a:solidFill>
                <a:effectLst>
                  <a:outerShdw blurRad="38100" dist="38100" dir="2700000" algn="tl">
                    <a:srgbClr val="000000">
                      <a:alpha val="43137"/>
                    </a:srgbClr>
                  </a:outerShdw>
                </a:effectLst>
              </a:defRPr>
            </a:lvl1pPr>
          </a:lstStyle>
          <a:p>
            <a:r>
              <a:rPr kumimoji="0" lang="en-US" dirty="0" smtClean="0"/>
              <a:t>Click to edit Master title style</a:t>
            </a:r>
            <a:endParaRPr kumimoji="0" lang="en-US" dirty="0"/>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7" name="Footer Placeholder 16"/>
          <p:cNvSpPr>
            <a:spLocks noGrp="1"/>
          </p:cNvSpPr>
          <p:nvPr>
            <p:ph type="ftr" sz="quarter" idx="11"/>
          </p:nvPr>
        </p:nvSpPr>
        <p:spPr>
          <a:xfrm>
            <a:off x="304800" y="6096000"/>
            <a:ext cx="1981200" cy="609600"/>
          </a:xfrm>
        </p:spPr>
        <p:txBody>
          <a:bodyPr/>
          <a:lstStyle>
            <a:lvl1pPr algn="l">
              <a:defRPr sz="1600">
                <a:solidFill>
                  <a:schemeClr val="tx1"/>
                </a:solidFill>
              </a:defRPr>
            </a:lvl1pPr>
          </a:lstStyle>
          <a:p>
            <a:r>
              <a:rPr lang="en-US" smtClean="0"/>
              <a:t>Networks and Communication Department</a:t>
            </a:r>
            <a:endParaRPr lang="en-US" dirty="0"/>
          </a:p>
        </p:txBody>
      </p:sp>
      <p:pic>
        <p:nvPicPr>
          <p:cNvPr id="18434"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2" cstate="print"/>
          <a:srcRect l="19661" t="6554" r="17422" b="35773"/>
          <a:stretch>
            <a:fillRect/>
          </a:stretch>
        </p:blipFill>
        <p:spPr bwMode="auto">
          <a:xfrm>
            <a:off x="304800" y="4038600"/>
            <a:ext cx="1995055" cy="1828800"/>
          </a:xfrm>
          <a:prstGeom prst="rect">
            <a:avLst/>
          </a:prstGeom>
          <a:noFill/>
        </p:spPr>
      </p:pic>
      <p:pic>
        <p:nvPicPr>
          <p:cNvPr id="18436" name="Picture 4" descr="جامعة الأميرة نورة بنت عبد الرحمن"/>
          <p:cNvPicPr>
            <a:picLocks noChangeAspect="1" noChangeArrowheads="1"/>
          </p:cNvPicPr>
          <p:nvPr userDrawn="1"/>
        </p:nvPicPr>
        <p:blipFill>
          <a:blip r:embed="rId3" cstate="print"/>
          <a:srcRect/>
          <a:stretch>
            <a:fillRect/>
          </a:stretch>
        </p:blipFill>
        <p:spPr bwMode="auto">
          <a:xfrm>
            <a:off x="2797865" y="685800"/>
            <a:ext cx="3145735" cy="27432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C1646B-55E0-427C-AFF0-1FBCA447F298}" type="datetime5">
              <a:rPr lang="en-GB" smtClean="0"/>
              <a:pPr/>
              <a:t>14-Feb-15</a:t>
            </a:fld>
            <a:endParaRPr lang="en-US"/>
          </a:p>
        </p:txBody>
      </p:sp>
      <p:sp>
        <p:nvSpPr>
          <p:cNvPr id="5" name="Footer Placeholder 4"/>
          <p:cNvSpPr>
            <a:spLocks noGrp="1"/>
          </p:cNvSpPr>
          <p:nvPr>
            <p:ph type="ftr" sz="quarter" idx="11"/>
          </p:nvPr>
        </p:nvSpPr>
        <p:spPr/>
        <p:txBody>
          <a:bodyPr/>
          <a:lstStyle/>
          <a:p>
            <a:r>
              <a:rPr lang="en-US" smtClean="0"/>
              <a:t>Networks and Communication Department</a:t>
            </a:r>
            <a:endParaRPr lang="en-US"/>
          </a:p>
        </p:txBody>
      </p:sp>
      <p:sp>
        <p:nvSpPr>
          <p:cNvPr id="6" name="Slide Number Placeholder 5"/>
          <p:cNvSpPr>
            <a:spLocks noGrp="1"/>
          </p:cNvSpPr>
          <p:nvPr>
            <p:ph type="sldNum" sz="quarter" idx="12"/>
          </p:nvPr>
        </p:nvSpPr>
        <p:spPr/>
        <p:txBody>
          <a:bodyPr/>
          <a:lstStyle/>
          <a:p>
            <a:fld id="{ED19A39A-DE17-4F7B-8932-6C19FDDBCA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EA98B24B-E5E6-48A8-B7F6-A1DF958569A1}" type="datetime5">
              <a:rPr lang="en-GB" smtClean="0"/>
              <a:pPr/>
              <a:t>14-Feb-15</a:t>
            </a:fld>
            <a:endParaRPr lang="en-US"/>
          </a:p>
        </p:txBody>
      </p:sp>
      <p:sp>
        <p:nvSpPr>
          <p:cNvPr id="5" name="Footer Placeholder 4"/>
          <p:cNvSpPr>
            <a:spLocks noGrp="1"/>
          </p:cNvSpPr>
          <p:nvPr>
            <p:ph type="ftr" sz="quarter" idx="11"/>
          </p:nvPr>
        </p:nvSpPr>
        <p:spPr>
          <a:xfrm>
            <a:off x="457201" y="6248207"/>
            <a:ext cx="5573483" cy="365125"/>
          </a:xfrm>
        </p:spPr>
        <p:txBody>
          <a:bodyPr/>
          <a:lstStyle/>
          <a:p>
            <a:r>
              <a:rPr lang="en-US" smtClean="0"/>
              <a:t>Networks and Communication Department</a:t>
            </a: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D19A39A-DE17-4F7B-8932-6C19FDDBCA6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E89EAC4-F632-465B-A9BE-BE29AA561740}" type="datetime5">
              <a:rPr lang="en-GB" smtClean="0"/>
              <a:pPr/>
              <a:t>14-Feb-15</a:t>
            </a:fld>
            <a:endParaRPr lang="en-US"/>
          </a:p>
        </p:txBody>
      </p:sp>
      <p:sp>
        <p:nvSpPr>
          <p:cNvPr id="5" name="Footer Placeholder 4"/>
          <p:cNvSpPr>
            <a:spLocks noGrp="1"/>
          </p:cNvSpPr>
          <p:nvPr>
            <p:ph type="ftr" sz="quarter" idx="11"/>
          </p:nvPr>
        </p:nvSpPr>
        <p:spPr/>
        <p:txBody>
          <a:bodyPr/>
          <a:lstStyle/>
          <a:p>
            <a:r>
              <a:rPr lang="en-US" smtClean="0"/>
              <a:t>Networks and Communication Department</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1"/>
            <a:ext cx="7123113" cy="1219200"/>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dirty="0" smtClean="0"/>
              <a:t>Click to edit Master title style</a:t>
            </a:r>
            <a:endParaRPr kumimoji="0" lang="en-US" dirty="0"/>
          </a:p>
        </p:txBody>
      </p:sp>
      <p:sp>
        <p:nvSpPr>
          <p:cNvPr id="12" name="Date Placeholder 11"/>
          <p:cNvSpPr>
            <a:spLocks noGrp="1"/>
          </p:cNvSpPr>
          <p:nvPr>
            <p:ph type="dt" sz="half" idx="10"/>
          </p:nvPr>
        </p:nvSpPr>
        <p:spPr/>
        <p:txBody>
          <a:bodyPr/>
          <a:lstStyle/>
          <a:p>
            <a:fld id="{C1D91605-4D8E-4FA6-81DA-9D757CE71F6E}" type="datetime5">
              <a:rPr lang="en-GB" smtClean="0"/>
              <a:pPr/>
              <a:t>14-Feb-15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D19A39A-DE17-4F7B-8932-6C19FDDBCA65}"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Networks and Communication Department</a:t>
            </a:r>
            <a:endParaRPr lang="en-US"/>
          </a:p>
        </p:txBody>
      </p:sp>
      <p:pic>
        <p:nvPicPr>
          <p:cNvPr id="10"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2" cstate="print"/>
          <a:srcRect l="19661" t="6554" r="17422" b="35773"/>
          <a:stretch>
            <a:fillRect/>
          </a:stretch>
        </p:blipFill>
        <p:spPr bwMode="auto">
          <a:xfrm>
            <a:off x="2" y="2743200"/>
            <a:ext cx="1330038" cy="12192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9246B7CB-C041-4787-B6DC-DAB688A30E96}" type="datetime5">
              <a:rPr lang="en-GB" smtClean="0"/>
              <a:pPr/>
              <a:t>14-Feb-15</a:t>
            </a:fld>
            <a:endParaRPr lang="en-US"/>
          </a:p>
        </p:txBody>
      </p:sp>
      <p:sp>
        <p:nvSpPr>
          <p:cNvPr id="10" name="Slide Number Placeholder 9"/>
          <p:cNvSpPr>
            <a:spLocks noGrp="1"/>
          </p:cNvSpPr>
          <p:nvPr>
            <p:ph type="sldNum" sz="quarter" idx="16"/>
          </p:nvPr>
        </p:nvSpPr>
        <p:spPr/>
        <p:txBody>
          <a:bodyPr rtlCol="0"/>
          <a:lstStyle/>
          <a:p>
            <a:fld id="{ED19A39A-DE17-4F7B-8932-6C19FDDBCA65}" type="slidenum">
              <a:rPr lang="en-US" smtClean="0"/>
              <a:pPr/>
              <a:t>‹#›</a:t>
            </a:fld>
            <a:endParaRPr lang="en-US"/>
          </a:p>
        </p:txBody>
      </p:sp>
      <p:sp>
        <p:nvSpPr>
          <p:cNvPr id="12" name="Footer Placeholder 11"/>
          <p:cNvSpPr>
            <a:spLocks noGrp="1"/>
          </p:cNvSpPr>
          <p:nvPr>
            <p:ph type="ftr" sz="quarter" idx="17"/>
          </p:nvPr>
        </p:nvSpPr>
        <p:spPr/>
        <p:txBody>
          <a:bodyPr rtlCol="0"/>
          <a:lstStyle/>
          <a:p>
            <a:r>
              <a:rPr lang="en-US" smtClean="0"/>
              <a:t>Networks and Communication Department</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13FA86A-9FA5-4247-B3D0-592EB20291FE}" type="datetime5">
              <a:rPr lang="en-GB" smtClean="0"/>
              <a:pPr/>
              <a:t>14-Feb-15</a:t>
            </a:fld>
            <a:endParaRPr lang="en-US"/>
          </a:p>
        </p:txBody>
      </p:sp>
      <p:sp>
        <p:nvSpPr>
          <p:cNvPr id="12" name="Slide Number Placeholder 11"/>
          <p:cNvSpPr>
            <a:spLocks noGrp="1"/>
          </p:cNvSpPr>
          <p:nvPr>
            <p:ph type="sldNum" sz="quarter" idx="16"/>
          </p:nvPr>
        </p:nvSpPr>
        <p:spPr/>
        <p:txBody>
          <a:bodyPr rtlCol="0"/>
          <a:lstStyle/>
          <a:p>
            <a:fld id="{ED19A39A-DE17-4F7B-8932-6C19FDDBCA65}" type="slidenum">
              <a:rPr lang="en-US" smtClean="0"/>
              <a:pPr/>
              <a:t>‹#›</a:t>
            </a:fld>
            <a:endParaRPr lang="en-US"/>
          </a:p>
        </p:txBody>
      </p:sp>
      <p:sp>
        <p:nvSpPr>
          <p:cNvPr id="14" name="Footer Placeholder 13"/>
          <p:cNvSpPr>
            <a:spLocks noGrp="1"/>
          </p:cNvSpPr>
          <p:nvPr>
            <p:ph type="ftr" sz="quarter" idx="17"/>
          </p:nvPr>
        </p:nvSpPr>
        <p:spPr/>
        <p:txBody>
          <a:bodyPr rtlCol="0"/>
          <a:lstStyle/>
          <a:p>
            <a:r>
              <a:rPr lang="en-US" smtClean="0"/>
              <a:t>Networks and Communication Department</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tlCol="0" anchor="ctr"/>
          <a:lstStyle>
            <a:lvl1pPr marL="0" indent="0" algn="ctr">
              <a:buFontTx/>
              <a:buNone/>
              <a:defRPr sz="2000" b="1">
                <a:solidFill>
                  <a:srgbClr val="FFFFFF"/>
                </a:solidFill>
              </a:defRPr>
            </a:lvl1pPr>
          </a:lstStyle>
          <a:p>
            <a:pPr lvl="0" eaLnBrk="1" latinLnBrk="0" hangingPunct="1"/>
            <a:r>
              <a:rPr kumimoji="0" lang="en-US" dirty="0"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tlCol="0" anchor="ctr"/>
          <a:lstStyle>
            <a:lvl1pPr marL="0" indent="0" algn="ctr">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C35CFEB-5219-408E-85B2-88F5EEE70346}" type="datetime5">
              <a:rPr lang="en-GB" smtClean="0"/>
              <a:pPr/>
              <a:t>14-Feb-15</a:t>
            </a:fld>
            <a:endParaRPr lang="en-US" dirty="0"/>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CAB01-0E77-4BEE-9AD7-8148EA0B71E2}" type="datetime5">
              <a:rPr lang="en-GB" smtClean="0"/>
              <a:pPr/>
              <a:t>14-Feb-15</a:t>
            </a:fld>
            <a:endParaRPr lang="en-US"/>
          </a:p>
        </p:txBody>
      </p:sp>
      <p:sp>
        <p:nvSpPr>
          <p:cNvPr id="3" name="Footer Placeholder 2"/>
          <p:cNvSpPr>
            <a:spLocks noGrp="1"/>
          </p:cNvSpPr>
          <p:nvPr>
            <p:ph type="ftr" sz="quarter" idx="11"/>
          </p:nvPr>
        </p:nvSpPr>
        <p:spPr/>
        <p:txBody>
          <a:bodyPr/>
          <a:lstStyle/>
          <a:p>
            <a:r>
              <a:rPr lang="en-US" smtClean="0"/>
              <a:t>Networks and Communication Department</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D19A39A-DE17-4F7B-8932-6C19FDDBCA6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0BA6EDB-4537-483F-AA74-AB333711A024}" type="datetime5">
              <a:rPr lang="en-GB" smtClean="0"/>
              <a:pPr/>
              <a:t>14-Feb-15</a:t>
            </a:fld>
            <a:endParaRPr lang="en-US"/>
          </a:p>
        </p:txBody>
      </p:sp>
      <p:sp>
        <p:nvSpPr>
          <p:cNvPr id="6" name="Footer Placeholder 5"/>
          <p:cNvSpPr>
            <a:spLocks noGrp="1"/>
          </p:cNvSpPr>
          <p:nvPr>
            <p:ph type="ftr" sz="quarter" idx="11"/>
          </p:nvPr>
        </p:nvSpPr>
        <p:spPr/>
        <p:txBody>
          <a:bodyPr/>
          <a:lstStyle/>
          <a:p>
            <a:r>
              <a:rPr lang="en-US" smtClean="0"/>
              <a:t>Networks and Communication Department</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CA3C764-F32B-4021-9581-DD0BC4450052}" type="datetime5">
              <a:rPr lang="en-GB" smtClean="0"/>
              <a:pPr/>
              <a:t>14-Feb-15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D19A39A-DE17-4F7B-8932-6C19FDDBCA65}"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n-US" smtClean="0"/>
              <a:t>Networks and Communication Department</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2F3BA5C-75E4-4AF8-ACCF-D94D37B7730B}" type="datetime5">
              <a:rPr lang="en-GB" smtClean="0"/>
              <a:pPr/>
              <a:t>14-Feb-15</a:t>
            </a:fld>
            <a:endParaRPr lang="en-US"/>
          </a:p>
        </p:txBody>
      </p:sp>
      <p:sp>
        <p:nvSpPr>
          <p:cNvPr id="3" name="Footer Placeholder 2"/>
          <p:cNvSpPr>
            <a:spLocks noGrp="1"/>
          </p:cNvSpPr>
          <p:nvPr>
            <p:ph type="ftr" sz="quarter" idx="3"/>
          </p:nvPr>
        </p:nvSpPr>
        <p:spPr>
          <a:xfrm>
            <a:off x="3352800" y="6248400"/>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smtClean="0"/>
              <a:t>Networks and Communication Department</a:t>
            </a: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anchor="ctr" anchorCtr="0">
            <a:normAutofit/>
          </a:bodyPr>
          <a:lstStyle>
            <a:lvl1pPr algn="ctr" eaLnBrk="1" latinLnBrk="0" hangingPunct="1">
              <a:defRPr kumimoji="0" sz="1400" b="1">
                <a:solidFill>
                  <a:srgbClr val="FFFFFF"/>
                </a:solidFill>
              </a:defRPr>
            </a:lvl1pPr>
          </a:lstStyle>
          <a:p>
            <a:fld id="{ED19A39A-DE17-4F7B-8932-6C19FDDBCA65}" type="slidenum">
              <a:rPr lang="en-US" smtClean="0"/>
              <a:pPr/>
              <a:t>‹#›</a:t>
            </a:fld>
            <a:endParaRPr lang="en-US" dirty="0"/>
          </a:p>
        </p:txBody>
      </p:sp>
      <p:pic>
        <p:nvPicPr>
          <p:cNvPr id="12"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13" cstate="print"/>
          <a:srcRect l="19661" t="6554" r="17422" b="35773"/>
          <a:stretch>
            <a:fillRect/>
          </a:stretch>
        </p:blipFill>
        <p:spPr bwMode="auto">
          <a:xfrm>
            <a:off x="0" y="533400"/>
            <a:ext cx="609600" cy="558800"/>
          </a:xfrm>
          <a:prstGeom prst="rect">
            <a:avLst/>
          </a:prstGeom>
          <a:noFill/>
        </p:spPr>
      </p:pic>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iming>
    <p:tnLst>
      <p:par>
        <p:cTn id="1" dur="indefinite" restart="never" nodeType="tmRoot"/>
      </p:par>
    </p:tnLst>
  </p:timing>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a:bodyPr>
          <a:lstStyle/>
          <a:p>
            <a:r>
              <a:rPr lang="en-US" dirty="0" smtClean="0"/>
              <a:t>NET 536</a:t>
            </a:r>
            <a:br>
              <a:rPr lang="en-US" dirty="0" smtClean="0"/>
            </a:br>
            <a:r>
              <a:rPr lang="en-US" dirty="0" smtClean="0"/>
              <a:t>Network Security</a:t>
            </a:r>
            <a:endParaRPr lang="en-US" dirty="0"/>
          </a:p>
        </p:txBody>
      </p:sp>
      <p:sp>
        <p:nvSpPr>
          <p:cNvPr id="7" name="Subtitle 6"/>
          <p:cNvSpPr>
            <a:spLocks noGrp="1"/>
          </p:cNvSpPr>
          <p:nvPr>
            <p:ph type="subTitle" idx="1"/>
          </p:nvPr>
        </p:nvSpPr>
        <p:spPr/>
        <p:txBody>
          <a:bodyPr>
            <a:normAutofit/>
          </a:bodyPr>
          <a:lstStyle/>
          <a:p>
            <a:r>
              <a:rPr lang="en-US" b="1" smtClean="0"/>
              <a:t>Lecture </a:t>
            </a:r>
            <a:r>
              <a:rPr lang="en-US" b="1" smtClean="0"/>
              <a:t>4: </a:t>
            </a:r>
            <a:r>
              <a:rPr lang="en-US" b="1" dirty="0" smtClean="0"/>
              <a:t>Firewalls</a:t>
            </a:r>
          </a:p>
        </p:txBody>
      </p:sp>
      <p:sp>
        <p:nvSpPr>
          <p:cNvPr id="3" name="Footer Placeholder 2"/>
          <p:cNvSpPr>
            <a:spLocks noGrp="1"/>
          </p:cNvSpPr>
          <p:nvPr>
            <p:ph type="ftr" sz="quarter" idx="11"/>
          </p:nvPr>
        </p:nvSpPr>
        <p:spPr/>
        <p:txBody>
          <a:bodyPr/>
          <a:lstStyle/>
          <a:p>
            <a:r>
              <a:rPr lang="en-US" smtClean="0"/>
              <a:t>Networks and Communication Department</a:t>
            </a:r>
            <a:endParaRPr lang="en-US" dirty="0"/>
          </a:p>
        </p:txBody>
      </p:sp>
      <p:sp>
        <p:nvSpPr>
          <p:cNvPr id="4" name="Slide Number Placeholder 3"/>
          <p:cNvSpPr>
            <a:spLocks noGrp="1"/>
          </p:cNvSpPr>
          <p:nvPr>
            <p:ph type="sldNum" sz="quarter" idx="4294967295"/>
          </p:nvPr>
        </p:nvSpPr>
        <p:spPr>
          <a:xfrm>
            <a:off x="0" y="1271588"/>
            <a:ext cx="533400" cy="244475"/>
          </a:xfrm>
        </p:spPr>
        <p:txBody>
          <a:bodyPr>
            <a:normAutofit fontScale="85000" lnSpcReduction="20000"/>
          </a:bodyPr>
          <a:lstStyle/>
          <a:p>
            <a:fld id="{ED19A39A-DE17-4F7B-8932-6C19FDDBCA65}"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Packet Filtering Firewalls Examples</a:t>
            </a:r>
            <a:br>
              <a:rPr lang="en-US" dirty="0" smtClean="0"/>
            </a:br>
            <a:endParaRPr lang="en-US" dirty="0"/>
          </a:p>
        </p:txBody>
      </p:sp>
      <p:pic>
        <p:nvPicPr>
          <p:cNvPr id="1033" name="Picture 9"/>
          <p:cNvPicPr>
            <a:picLocks noGrp="1" noChangeAspect="1" noChangeArrowheads="1"/>
          </p:cNvPicPr>
          <p:nvPr>
            <p:ph sz="quarter" idx="1"/>
          </p:nvPr>
        </p:nvPicPr>
        <p:blipFill>
          <a:blip r:embed="rId2" cstate="print"/>
          <a:srcRect/>
          <a:stretch>
            <a:fillRect/>
          </a:stretch>
        </p:blipFill>
        <p:spPr bwMode="auto">
          <a:xfrm>
            <a:off x="762000" y="3810000"/>
            <a:ext cx="6858000" cy="1277999"/>
          </a:xfrm>
          <a:prstGeom prst="rect">
            <a:avLst/>
          </a:prstGeom>
          <a:noFill/>
        </p:spPr>
      </p:pic>
      <p:sp>
        <p:nvSpPr>
          <p:cNvPr id="10" name="TextBox 9"/>
          <p:cNvSpPr txBox="1"/>
          <p:nvPr/>
        </p:nvSpPr>
        <p:spPr>
          <a:xfrm>
            <a:off x="685800" y="1828800"/>
            <a:ext cx="7140929" cy="954107"/>
          </a:xfrm>
          <a:prstGeom prst="rect">
            <a:avLst/>
          </a:prstGeom>
          <a:noFill/>
        </p:spPr>
        <p:txBody>
          <a:bodyPr wrap="none" rtlCol="0">
            <a:spAutoFit/>
          </a:bodyPr>
          <a:lstStyle/>
          <a:p>
            <a:pPr>
              <a:buFont typeface="Wingdings" pitchFamily="2" charset="2"/>
              <a:buChar char="q"/>
            </a:pPr>
            <a:r>
              <a:rPr lang="en-US" sz="2800" b="1" dirty="0" smtClean="0"/>
              <a:t>  Default= discard is implemented as follow:</a:t>
            </a:r>
          </a:p>
          <a:p>
            <a:endParaRPr lang="en-US" sz="28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Packet Filtering Firewalls Examples</a:t>
            </a:r>
            <a:br>
              <a:rPr lang="en-US" dirty="0" smtClean="0"/>
            </a:br>
            <a:endParaRPr lang="en-US" dirty="0"/>
          </a:p>
        </p:txBody>
      </p:sp>
      <p:sp>
        <p:nvSpPr>
          <p:cNvPr id="9" name="TextBox 8"/>
          <p:cNvSpPr txBox="1"/>
          <p:nvPr/>
        </p:nvSpPr>
        <p:spPr>
          <a:xfrm>
            <a:off x="381000" y="2286000"/>
            <a:ext cx="8458200" cy="954107"/>
          </a:xfrm>
          <a:prstGeom prst="rect">
            <a:avLst/>
          </a:prstGeom>
          <a:noFill/>
        </p:spPr>
        <p:txBody>
          <a:bodyPr wrap="square" rtlCol="0">
            <a:spAutoFit/>
          </a:bodyPr>
          <a:lstStyle/>
          <a:p>
            <a:pPr marL="342900" indent="-342900">
              <a:spcBef>
                <a:spcPct val="20000"/>
              </a:spcBef>
              <a:buClr>
                <a:schemeClr val="hlink"/>
              </a:buClr>
              <a:buSzPct val="70000"/>
            </a:pPr>
            <a:endParaRPr lang="en-US" sz="2800" b="1" dirty="0" smtClean="0">
              <a:latin typeface="Arial" pitchFamily="34" charset="0"/>
              <a:cs typeface="Arial" pitchFamily="34" charset="0"/>
            </a:endParaRPr>
          </a:p>
          <a:p>
            <a:endParaRPr lang="en-US" sz="2800" dirty="0"/>
          </a:p>
        </p:txBody>
      </p:sp>
      <p:sp>
        <p:nvSpPr>
          <p:cNvPr id="6" name="TextBox 5"/>
          <p:cNvSpPr txBox="1"/>
          <p:nvPr/>
        </p:nvSpPr>
        <p:spPr>
          <a:xfrm>
            <a:off x="0" y="1524001"/>
            <a:ext cx="9144000" cy="2763834"/>
          </a:xfrm>
          <a:prstGeom prst="rect">
            <a:avLst/>
          </a:prstGeom>
          <a:noFill/>
        </p:spPr>
        <p:txBody>
          <a:bodyPr wrap="square" rtlCol="0">
            <a:spAutoFit/>
          </a:bodyPr>
          <a:lstStyle/>
          <a:p>
            <a:pPr marL="342900" indent="-342900">
              <a:spcBef>
                <a:spcPct val="20000"/>
              </a:spcBef>
              <a:buClr>
                <a:schemeClr val="hlink"/>
              </a:buClr>
              <a:buSzPct val="70000"/>
            </a:pPr>
            <a:r>
              <a:rPr lang="en-US" sz="2800" b="1" i="1" dirty="0" smtClean="0">
                <a:solidFill>
                  <a:srgbClr val="FF0000"/>
                </a:solidFill>
                <a:effectLst>
                  <a:outerShdw blurRad="38100" dist="38100" dir="2700000" algn="tl">
                    <a:srgbClr val="000000"/>
                  </a:outerShdw>
                </a:effectLst>
                <a:latin typeface="Arial" pitchFamily="34" charset="0"/>
                <a:cs typeface="Arial" pitchFamily="34" charset="0"/>
              </a:rPr>
              <a:t>Example</a:t>
            </a:r>
            <a:r>
              <a:rPr lang="en-US" sz="2800" i="1" dirty="0" smtClean="0">
                <a:solidFill>
                  <a:srgbClr val="FF0000"/>
                </a:solidFill>
                <a:effectLst>
                  <a:outerShdw blurRad="38100" dist="38100" dir="2700000" algn="tl">
                    <a:srgbClr val="000000"/>
                  </a:outerShdw>
                </a:effectLst>
                <a:latin typeface="Arial" pitchFamily="34" charset="0"/>
                <a:cs typeface="Arial" pitchFamily="34" charset="0"/>
              </a:rPr>
              <a:t> 1: </a:t>
            </a:r>
          </a:p>
          <a:p>
            <a:pPr marL="342900" indent="-342900">
              <a:spcBef>
                <a:spcPct val="20000"/>
              </a:spcBef>
              <a:buClr>
                <a:schemeClr val="hlink"/>
              </a:buClr>
              <a:buSzPct val="70000"/>
            </a:pPr>
            <a:r>
              <a:rPr lang="en-US" sz="2800" b="1" dirty="0" smtClean="0">
                <a:latin typeface="Arial" pitchFamily="34" charset="0"/>
                <a:cs typeface="Arial" pitchFamily="34" charset="0"/>
              </a:rPr>
              <a:t>    Suppose we want to allow inbound mail (SMTP, port 25) but only to our gateway machine.  Also, suppose that mail from some particular site </a:t>
            </a:r>
            <a:r>
              <a:rPr lang="en-US" sz="2800" b="1" u="sng" dirty="0" smtClean="0">
                <a:latin typeface="Arial" pitchFamily="34" charset="0"/>
                <a:cs typeface="Arial" pitchFamily="34" charset="0"/>
              </a:rPr>
              <a:t>SPIGOT</a:t>
            </a:r>
            <a:r>
              <a:rPr lang="en-US" sz="2800" b="1" dirty="0" smtClean="0">
                <a:latin typeface="Arial" pitchFamily="34" charset="0"/>
                <a:cs typeface="Arial" pitchFamily="34" charset="0"/>
              </a:rPr>
              <a:t> is to be blocked.</a:t>
            </a:r>
          </a:p>
          <a:p>
            <a:endParaRPr lang="en-US" sz="2800" dirty="0"/>
          </a:p>
        </p:txBody>
      </p:sp>
      <p:sp>
        <p:nvSpPr>
          <p:cNvPr id="7" name="TextBox 6"/>
          <p:cNvSpPr txBox="1"/>
          <p:nvPr/>
        </p:nvSpPr>
        <p:spPr>
          <a:xfrm>
            <a:off x="0" y="4191000"/>
            <a:ext cx="8610600" cy="1471172"/>
          </a:xfrm>
          <a:prstGeom prst="rect">
            <a:avLst/>
          </a:prstGeom>
          <a:noFill/>
        </p:spPr>
        <p:txBody>
          <a:bodyPr wrap="square" rtlCol="0">
            <a:spAutoFit/>
          </a:bodyPr>
          <a:lstStyle/>
          <a:p>
            <a:pPr marL="342900" indent="-342900">
              <a:spcBef>
                <a:spcPct val="20000"/>
              </a:spcBef>
              <a:buClr>
                <a:schemeClr val="hlink"/>
              </a:buClr>
              <a:buSzPct val="70000"/>
            </a:pPr>
            <a:r>
              <a:rPr lang="en-US" sz="2800" b="1" i="1" dirty="0" smtClean="0">
                <a:solidFill>
                  <a:srgbClr val="FF0000"/>
                </a:solidFill>
                <a:effectLst>
                  <a:outerShdw blurRad="38100" dist="38100" dir="2700000" algn="tl">
                    <a:srgbClr val="000000"/>
                  </a:outerShdw>
                </a:effectLst>
                <a:latin typeface="Arial" pitchFamily="34" charset="0"/>
                <a:cs typeface="Arial" pitchFamily="34" charset="0"/>
              </a:rPr>
              <a:t>Solution1: </a:t>
            </a:r>
          </a:p>
          <a:p>
            <a:pPr marL="342900" indent="-342900">
              <a:spcBef>
                <a:spcPct val="20000"/>
              </a:spcBef>
              <a:buClr>
                <a:schemeClr val="hlink"/>
              </a:buClr>
              <a:buSzPct val="70000"/>
            </a:pPr>
            <a:endParaRPr lang="en-US" sz="2800" b="1" dirty="0" smtClean="0">
              <a:latin typeface="Arial" pitchFamily="34" charset="0"/>
              <a:cs typeface="Arial" pitchFamily="34" charset="0"/>
            </a:endParaRPr>
          </a:p>
          <a:p>
            <a:endParaRPr lang="en-US" sz="2800" b="1" dirty="0"/>
          </a:p>
        </p:txBody>
      </p:sp>
      <p:pic>
        <p:nvPicPr>
          <p:cNvPr id="8" name="Picture 3"/>
          <p:cNvPicPr>
            <a:picLocks noChangeAspect="1" noChangeArrowheads="1"/>
          </p:cNvPicPr>
          <p:nvPr/>
        </p:nvPicPr>
        <p:blipFill>
          <a:blip r:embed="rId3" cstate="print"/>
          <a:srcRect/>
          <a:stretch>
            <a:fillRect/>
          </a:stretch>
        </p:blipFill>
        <p:spPr bwMode="auto">
          <a:xfrm>
            <a:off x="228600" y="4953000"/>
            <a:ext cx="8534400" cy="15240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Packet Filtering Firewalls Examples</a:t>
            </a:r>
            <a:br>
              <a:rPr lang="en-US" dirty="0" smtClean="0"/>
            </a:br>
            <a:endParaRPr lang="en-US" dirty="0"/>
          </a:p>
        </p:txBody>
      </p:sp>
      <p:sp>
        <p:nvSpPr>
          <p:cNvPr id="5" name="TextBox 4"/>
          <p:cNvSpPr txBox="1"/>
          <p:nvPr/>
        </p:nvSpPr>
        <p:spPr>
          <a:xfrm>
            <a:off x="0" y="1600200"/>
            <a:ext cx="8991600" cy="2332946"/>
          </a:xfrm>
          <a:prstGeom prst="rect">
            <a:avLst/>
          </a:prstGeom>
          <a:noFill/>
        </p:spPr>
        <p:txBody>
          <a:bodyPr wrap="square" rtlCol="0">
            <a:spAutoFit/>
          </a:bodyPr>
          <a:lstStyle/>
          <a:p>
            <a:pPr marL="342900" indent="-342900">
              <a:spcBef>
                <a:spcPct val="20000"/>
              </a:spcBef>
              <a:buClr>
                <a:schemeClr val="hlink"/>
              </a:buClr>
              <a:buSzPct val="70000"/>
            </a:pPr>
            <a:r>
              <a:rPr lang="en-US" sz="2800" b="1" i="1" dirty="0" smtClean="0">
                <a:solidFill>
                  <a:srgbClr val="FF0000"/>
                </a:solidFill>
                <a:effectLst>
                  <a:outerShdw blurRad="38100" dist="38100" dir="2700000" algn="tl">
                    <a:srgbClr val="000000"/>
                  </a:outerShdw>
                </a:effectLst>
                <a:latin typeface="Arial" pitchFamily="34" charset="0"/>
                <a:cs typeface="Arial" pitchFamily="34" charset="0"/>
              </a:rPr>
              <a:t>Example 2: </a:t>
            </a:r>
          </a:p>
          <a:p>
            <a:pPr marL="342900" indent="-342900">
              <a:spcBef>
                <a:spcPct val="20000"/>
              </a:spcBef>
              <a:buClr>
                <a:schemeClr val="hlink"/>
              </a:buClr>
              <a:buSzPct val="70000"/>
            </a:pPr>
            <a:r>
              <a:rPr lang="en-US" sz="2800" b="1" dirty="0" smtClean="0">
                <a:latin typeface="Arial" pitchFamily="34" charset="0"/>
                <a:cs typeface="Arial" pitchFamily="34" charset="0"/>
              </a:rPr>
              <a:t>     Now suppose that we want to implement the policy “any inside host can send mail to the outside”.</a:t>
            </a:r>
          </a:p>
          <a:p>
            <a:endParaRPr lang="en-US" sz="2800" dirty="0"/>
          </a:p>
        </p:txBody>
      </p:sp>
      <p:sp>
        <p:nvSpPr>
          <p:cNvPr id="6" name="TextBox 5"/>
          <p:cNvSpPr txBox="1"/>
          <p:nvPr/>
        </p:nvSpPr>
        <p:spPr>
          <a:xfrm>
            <a:off x="0" y="3886200"/>
            <a:ext cx="8915400" cy="1471172"/>
          </a:xfrm>
          <a:prstGeom prst="rect">
            <a:avLst/>
          </a:prstGeom>
          <a:noFill/>
        </p:spPr>
        <p:txBody>
          <a:bodyPr wrap="square" rtlCol="0">
            <a:spAutoFit/>
          </a:bodyPr>
          <a:lstStyle/>
          <a:p>
            <a:pPr marL="342900" indent="-342900">
              <a:spcBef>
                <a:spcPct val="20000"/>
              </a:spcBef>
              <a:buClr>
                <a:schemeClr val="hlink"/>
              </a:buClr>
              <a:buSzPct val="70000"/>
            </a:pPr>
            <a:r>
              <a:rPr lang="en-US" sz="2800" b="1" i="1" dirty="0" smtClean="0">
                <a:solidFill>
                  <a:srgbClr val="FF0000"/>
                </a:solidFill>
                <a:effectLst>
                  <a:outerShdw blurRad="38100" dist="38100" dir="2700000" algn="tl">
                    <a:srgbClr val="000000"/>
                  </a:outerShdw>
                </a:effectLst>
                <a:latin typeface="Arial" pitchFamily="34" charset="0"/>
                <a:cs typeface="Arial" pitchFamily="34" charset="0"/>
              </a:rPr>
              <a:t>Solution</a:t>
            </a:r>
            <a:r>
              <a:rPr lang="en-US" sz="2800" i="1" dirty="0" smtClean="0">
                <a:solidFill>
                  <a:srgbClr val="FF0000"/>
                </a:solidFill>
                <a:effectLst>
                  <a:outerShdw blurRad="38100" dist="38100" dir="2700000" algn="tl">
                    <a:srgbClr val="000000"/>
                  </a:outerShdw>
                </a:effectLst>
                <a:latin typeface="Arial" pitchFamily="34" charset="0"/>
                <a:cs typeface="Arial" pitchFamily="34" charset="0"/>
              </a:rPr>
              <a:t> 2: </a:t>
            </a:r>
          </a:p>
          <a:p>
            <a:pPr marL="342900" indent="-342900">
              <a:spcBef>
                <a:spcPct val="20000"/>
              </a:spcBef>
              <a:buClr>
                <a:schemeClr val="hlink"/>
              </a:buClr>
              <a:buSzPct val="70000"/>
            </a:pPr>
            <a:endParaRPr lang="en-US" sz="2800" b="1" dirty="0" smtClean="0">
              <a:latin typeface="Arial" pitchFamily="34" charset="0"/>
              <a:cs typeface="Arial" pitchFamily="34" charset="0"/>
            </a:endParaRPr>
          </a:p>
          <a:p>
            <a:endParaRPr lang="en-US" sz="2800" dirty="0"/>
          </a:p>
        </p:txBody>
      </p:sp>
      <p:pic>
        <p:nvPicPr>
          <p:cNvPr id="7" name="Picture 5"/>
          <p:cNvPicPr>
            <a:picLocks noChangeAspect="1" noChangeArrowheads="1"/>
          </p:cNvPicPr>
          <p:nvPr/>
        </p:nvPicPr>
        <p:blipFill>
          <a:blip r:embed="rId2" cstate="print"/>
          <a:srcRect/>
          <a:stretch>
            <a:fillRect/>
          </a:stretch>
        </p:blipFill>
        <p:spPr bwMode="auto">
          <a:xfrm>
            <a:off x="304800" y="4648200"/>
            <a:ext cx="8699441" cy="12192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Packet Filtering Firewalls Examples</a:t>
            </a:r>
            <a:br>
              <a:rPr lang="en-US" dirty="0" smtClean="0"/>
            </a:br>
            <a:endParaRPr lang="en-US" dirty="0"/>
          </a:p>
        </p:txBody>
      </p:sp>
      <p:sp>
        <p:nvSpPr>
          <p:cNvPr id="12" name="TextBox 11"/>
          <p:cNvSpPr txBox="1"/>
          <p:nvPr/>
        </p:nvSpPr>
        <p:spPr>
          <a:xfrm>
            <a:off x="152400" y="1905000"/>
            <a:ext cx="8991600" cy="2505301"/>
          </a:xfrm>
          <a:prstGeom prst="rect">
            <a:avLst/>
          </a:prstGeom>
          <a:noFill/>
        </p:spPr>
        <p:txBody>
          <a:bodyPr wrap="square" rtlCol="0">
            <a:spAutoFit/>
          </a:bodyPr>
          <a:lstStyle/>
          <a:p>
            <a:pPr marL="342900" indent="-342900">
              <a:spcBef>
                <a:spcPct val="20000"/>
              </a:spcBef>
              <a:buClr>
                <a:schemeClr val="hlink"/>
              </a:buClr>
              <a:buSzPct val="70000"/>
            </a:pPr>
            <a:r>
              <a:rPr lang="en-US" sz="2800" b="1" dirty="0" smtClean="0">
                <a:latin typeface="Arial" pitchFamily="34" charset="0"/>
                <a:cs typeface="Arial" pitchFamily="34" charset="0"/>
              </a:rPr>
              <a:t>Solution 2  allows calls to come from any port on an inside machine, and will direct them to </a:t>
            </a:r>
          </a:p>
          <a:p>
            <a:pPr marL="342900" indent="-342900">
              <a:spcBef>
                <a:spcPct val="20000"/>
              </a:spcBef>
              <a:buClr>
                <a:schemeClr val="hlink"/>
              </a:buClr>
              <a:buSzPct val="70000"/>
            </a:pPr>
            <a:r>
              <a:rPr lang="en-US" sz="2800" b="1" dirty="0" smtClean="0">
                <a:latin typeface="Arial" pitchFamily="34" charset="0"/>
                <a:cs typeface="Arial" pitchFamily="34" charset="0"/>
              </a:rPr>
              <a:t>port 25 on the outside.  Simple enough…</a:t>
            </a:r>
          </a:p>
          <a:p>
            <a:pPr marL="342900" indent="-342900">
              <a:spcBef>
                <a:spcPct val="20000"/>
              </a:spcBef>
              <a:buClr>
                <a:schemeClr val="hlink"/>
              </a:buClr>
              <a:buSzPct val="70000"/>
            </a:pPr>
            <a:endParaRPr lang="en-US" sz="2800" b="1" dirty="0" smtClean="0">
              <a:latin typeface="Arial" pitchFamily="34" charset="0"/>
              <a:cs typeface="Arial" pitchFamily="34" charset="0"/>
            </a:endParaRPr>
          </a:p>
          <a:p>
            <a:pPr marL="342900" indent="-342900">
              <a:spcBef>
                <a:spcPct val="20000"/>
              </a:spcBef>
              <a:buClr>
                <a:schemeClr val="hlink"/>
              </a:buClr>
              <a:buSzPct val="70000"/>
            </a:pPr>
            <a:r>
              <a:rPr lang="en-US" sz="2800" b="1" dirty="0" smtClean="0">
                <a:latin typeface="Arial" pitchFamily="34" charset="0"/>
                <a:cs typeface="Arial" pitchFamily="34" charset="0"/>
              </a:rPr>
              <a:t>So why is it wrong?</a:t>
            </a:r>
            <a:endParaRPr lang="en-US"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457200" y="1752600"/>
            <a:ext cx="8229600" cy="4906963"/>
          </a:xfrm>
        </p:spPr>
        <p:txBody>
          <a:bodyPr/>
          <a:lstStyle/>
          <a:p>
            <a:pPr>
              <a:lnSpc>
                <a:spcPct val="90000"/>
              </a:lnSpc>
            </a:pPr>
            <a:r>
              <a:rPr lang="en-US" dirty="0"/>
              <a:t>Our defined restriction is based </a:t>
            </a:r>
            <a:r>
              <a:rPr lang="en-US" dirty="0" smtClean="0"/>
              <a:t>only </a:t>
            </a:r>
            <a:r>
              <a:rPr lang="en-US" dirty="0"/>
              <a:t>on the outside host’s port number, which we have no way of controlling</a:t>
            </a:r>
            <a:r>
              <a:rPr lang="en-US" dirty="0" smtClean="0"/>
              <a:t>.</a:t>
            </a:r>
          </a:p>
          <a:p>
            <a:pPr>
              <a:lnSpc>
                <a:spcPct val="90000"/>
              </a:lnSpc>
              <a:buNone/>
            </a:pPr>
            <a:endParaRPr lang="en-US" dirty="0"/>
          </a:p>
          <a:p>
            <a:pPr>
              <a:lnSpc>
                <a:spcPct val="90000"/>
              </a:lnSpc>
            </a:pPr>
            <a:r>
              <a:rPr lang="en-US" dirty="0"/>
              <a:t>Now an </a:t>
            </a:r>
            <a:r>
              <a:rPr lang="en-US" dirty="0" smtClean="0"/>
              <a:t>attacker can </a:t>
            </a:r>
            <a:r>
              <a:rPr lang="en-US" dirty="0"/>
              <a:t>access any internal machines and port by originating his call from port 25 on the outside machine.</a:t>
            </a:r>
          </a:p>
          <a:p>
            <a:pPr>
              <a:lnSpc>
                <a:spcPct val="90000"/>
              </a:lnSpc>
            </a:pPr>
            <a:endParaRPr lang="en-US" dirty="0"/>
          </a:p>
          <a:p>
            <a:pPr>
              <a:lnSpc>
                <a:spcPct val="90000"/>
              </a:lnSpc>
            </a:pPr>
            <a:endParaRPr lang="en-US" dirty="0"/>
          </a:p>
          <a:p>
            <a:pPr algn="ctr">
              <a:lnSpc>
                <a:spcPct val="90000"/>
              </a:lnSpc>
              <a:buFont typeface="Wingdings" pitchFamily="2" charset="2"/>
              <a:buNone/>
            </a:pPr>
            <a:r>
              <a:rPr lang="en-US" dirty="0"/>
              <a:t> What can be a better solution ?</a:t>
            </a:r>
          </a:p>
          <a:p>
            <a:pPr>
              <a:lnSpc>
                <a:spcPct val="90000"/>
              </a:lnSpc>
            </a:pPr>
            <a:endParaRPr lang="en-US" dirty="0"/>
          </a:p>
        </p:txBody>
      </p:sp>
      <p:sp>
        <p:nvSpPr>
          <p:cNvPr id="3" name="Rectangle 2"/>
          <p:cNvSpPr/>
          <p:nvPr/>
        </p:nvSpPr>
        <p:spPr>
          <a:xfrm>
            <a:off x="1219200" y="381000"/>
            <a:ext cx="6544484" cy="646331"/>
          </a:xfrm>
          <a:prstGeom prst="rect">
            <a:avLst/>
          </a:prstGeom>
        </p:spPr>
        <p:txBody>
          <a:bodyPr wrap="none">
            <a:spAutoFit/>
          </a:bodyPr>
          <a:lstStyle/>
          <a:p>
            <a:r>
              <a:rPr lang="en-US" sz="3600" dirty="0" smtClean="0"/>
              <a:t>Packet Filtering Firewalls Examples</a:t>
            </a:r>
            <a:endParaRPr lang="en-US" sz="3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940" name="Object 4"/>
          <p:cNvGraphicFramePr>
            <a:graphicFrameLocks noGrp="1" noChangeAspect="1"/>
          </p:cNvGraphicFramePr>
          <p:nvPr>
            <p:ph idx="1"/>
          </p:nvPr>
        </p:nvGraphicFramePr>
        <p:xfrm>
          <a:off x="196284" y="1752600"/>
          <a:ext cx="8566716" cy="1371600"/>
        </p:xfrm>
        <a:graphic>
          <a:graphicData uri="http://schemas.openxmlformats.org/presentationml/2006/ole">
            <p:oleObj spid="_x0000_s5125" name="Bitmap Image" r:id="rId3" imgW="5420482" imgH="866896" progId="PBrush">
              <p:embed/>
            </p:oleObj>
          </a:graphicData>
        </a:graphic>
      </p:graphicFrame>
      <p:sp>
        <p:nvSpPr>
          <p:cNvPr id="39943" name="Rectangle 7"/>
          <p:cNvSpPr>
            <a:spLocks noChangeArrowheads="1"/>
          </p:cNvSpPr>
          <p:nvPr/>
        </p:nvSpPr>
        <p:spPr bwMode="auto">
          <a:xfrm>
            <a:off x="0" y="3962400"/>
            <a:ext cx="9372600" cy="4525963"/>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70000"/>
              <a:buFont typeface="Wingdings" pitchFamily="2" charset="2"/>
              <a:buChar char="n"/>
            </a:pPr>
            <a:r>
              <a:rPr lang="en-US" sz="2800" b="1" dirty="0">
                <a:latin typeface="Arial" pitchFamily="34" charset="0"/>
                <a:cs typeface="Arial" pitchFamily="34" charset="0"/>
              </a:rPr>
              <a:t>The ACK signifies that the packet is part of an ongoing </a:t>
            </a:r>
            <a:r>
              <a:rPr lang="en-US" sz="2800" b="1" dirty="0" smtClean="0">
                <a:latin typeface="Arial" pitchFamily="34" charset="0"/>
                <a:cs typeface="Arial" pitchFamily="34" charset="0"/>
              </a:rPr>
              <a:t>conversation.</a:t>
            </a:r>
          </a:p>
          <a:p>
            <a:pPr marL="342900" indent="-342900" eaLnBrk="1" hangingPunct="1">
              <a:spcBef>
                <a:spcPct val="20000"/>
              </a:spcBef>
              <a:buClr>
                <a:schemeClr val="hlink"/>
              </a:buClr>
              <a:buSzPct val="70000"/>
            </a:pPr>
            <a:endParaRPr lang="en-US" sz="2800" b="1" dirty="0">
              <a:latin typeface="Arial" pitchFamily="34" charset="0"/>
              <a:cs typeface="Arial" pitchFamily="34" charset="0"/>
            </a:endParaRPr>
          </a:p>
          <a:p>
            <a:pPr marL="342900" indent="-342900" eaLnBrk="1" hangingPunct="1">
              <a:spcBef>
                <a:spcPct val="20000"/>
              </a:spcBef>
              <a:buClr>
                <a:schemeClr val="hlink"/>
              </a:buClr>
              <a:buSzPct val="70000"/>
              <a:buFont typeface="Wingdings" pitchFamily="2" charset="2"/>
              <a:buChar char="n"/>
            </a:pPr>
            <a:r>
              <a:rPr lang="en-US" sz="2800" b="1" dirty="0">
                <a:latin typeface="Arial" pitchFamily="34" charset="0"/>
                <a:cs typeface="Arial" pitchFamily="34" charset="0"/>
              </a:rPr>
              <a:t>Packets without the ACK are connection establishment messages, which we are only permitting from internal hosts</a:t>
            </a:r>
          </a:p>
        </p:txBody>
      </p:sp>
      <p:sp>
        <p:nvSpPr>
          <p:cNvPr id="4" name="Rectangle 3"/>
          <p:cNvSpPr/>
          <p:nvPr/>
        </p:nvSpPr>
        <p:spPr>
          <a:xfrm>
            <a:off x="1066800" y="533400"/>
            <a:ext cx="6194709" cy="584775"/>
          </a:xfrm>
          <a:prstGeom prst="rect">
            <a:avLst/>
          </a:prstGeom>
        </p:spPr>
        <p:txBody>
          <a:bodyPr wrap="none">
            <a:spAutoFit/>
          </a:bodyPr>
          <a:lstStyle/>
          <a:p>
            <a:r>
              <a:rPr lang="en-US" sz="3200" b="1" dirty="0" smtClean="0"/>
              <a:t>Packet Filtering Firewalls Examples</a:t>
            </a:r>
            <a:endParaRPr lang="en-US" sz="32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8534400" cy="1143000"/>
          </a:xfrm>
        </p:spPr>
        <p:txBody>
          <a:bodyPr>
            <a:normAutofit/>
          </a:bodyPr>
          <a:lstStyle/>
          <a:p>
            <a:r>
              <a:rPr lang="en-US" dirty="0" smtClean="0"/>
              <a:t>Packet Filtering Firewalls</a:t>
            </a:r>
            <a:endParaRPr lang="en-US" dirty="0"/>
          </a:p>
        </p:txBody>
      </p:sp>
      <p:sp>
        <p:nvSpPr>
          <p:cNvPr id="3" name="Content Placeholder 2"/>
          <p:cNvSpPr>
            <a:spLocks noGrp="1"/>
          </p:cNvSpPr>
          <p:nvPr>
            <p:ph sz="quarter" idx="1"/>
          </p:nvPr>
        </p:nvSpPr>
        <p:spPr>
          <a:xfrm>
            <a:off x="0" y="1447800"/>
            <a:ext cx="9144000" cy="5410200"/>
          </a:xfrm>
        </p:spPr>
        <p:txBody>
          <a:bodyPr>
            <a:noAutofit/>
          </a:bodyPr>
          <a:lstStyle/>
          <a:p>
            <a:r>
              <a:rPr lang="en-US" sz="2400" dirty="0" smtClean="0"/>
              <a:t>Advantages </a:t>
            </a:r>
          </a:p>
          <a:p>
            <a:pPr lvl="1"/>
            <a:r>
              <a:rPr lang="en-US" sz="2400" dirty="0" smtClean="0"/>
              <a:t>The simplicity of filtering packets.</a:t>
            </a:r>
          </a:p>
          <a:p>
            <a:pPr lvl="1"/>
            <a:r>
              <a:rPr lang="en-US" sz="2400" dirty="0" smtClean="0"/>
              <a:t>Packet filters are transparent to users </a:t>
            </a:r>
            <a:r>
              <a:rPr lang="en-US" sz="2400" dirty="0" smtClean="0">
                <a:sym typeface="Wingdings" pitchFamily="2" charset="2"/>
              </a:rPr>
              <a:t> no need any configuration or extra software to be added.</a:t>
            </a:r>
          </a:p>
          <a:p>
            <a:pPr lvl="1"/>
            <a:r>
              <a:rPr lang="en-US" sz="2400" dirty="0" smtClean="0"/>
              <a:t>Very fast.</a:t>
            </a:r>
          </a:p>
          <a:p>
            <a:r>
              <a:rPr lang="en-US" sz="2400" dirty="0" smtClean="0"/>
              <a:t>Disadvantages </a:t>
            </a:r>
          </a:p>
          <a:p>
            <a:pPr lvl="1"/>
            <a:r>
              <a:rPr lang="en-US" sz="2400" dirty="0" smtClean="0"/>
              <a:t>Due to the lack of upper-layer functionality, packet filtering cannot provide the following:</a:t>
            </a:r>
          </a:p>
          <a:p>
            <a:pPr lvl="2"/>
            <a:r>
              <a:rPr lang="en-US" dirty="0" smtClean="0"/>
              <a:t> prevent attacks that employ application-specific functions.</a:t>
            </a:r>
          </a:p>
          <a:p>
            <a:pPr lvl="2"/>
            <a:r>
              <a:rPr lang="en-US" dirty="0" smtClean="0"/>
              <a:t>Support advanced user authentication.</a:t>
            </a:r>
          </a:p>
          <a:p>
            <a:pPr lvl="1"/>
            <a:r>
              <a:rPr lang="en-US" sz="2400" dirty="0" smtClean="0"/>
              <a:t>Limited information available to the firewall</a:t>
            </a:r>
            <a:r>
              <a:rPr lang="en-US" sz="2400" dirty="0" smtClean="0">
                <a:sym typeface="Wingdings" pitchFamily="2" charset="2"/>
              </a:rPr>
              <a:t> limited functionality.</a:t>
            </a:r>
          </a:p>
          <a:p>
            <a:pPr lvl="1"/>
            <a:r>
              <a:rPr lang="en-US" sz="2400" dirty="0" smtClean="0"/>
              <a:t>Due to the small number of variables used in access control decisions, packet filter firewalls are subject to security breaches.</a:t>
            </a:r>
          </a:p>
          <a:p>
            <a:pPr lvl="1">
              <a:buNone/>
            </a:pPr>
            <a:r>
              <a:rPr lang="en-US" sz="2400" dirty="0" smtClean="0"/>
              <a:t/>
            </a:r>
            <a:br>
              <a:rPr lang="en-US" sz="2400" dirty="0" smtClean="0"/>
            </a:b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rrowheads="1"/>
          </p:cNvSpPr>
          <p:nvPr>
            <p:ph type="title"/>
          </p:nvPr>
        </p:nvSpPr>
        <p:spPr>
          <a:xfrm>
            <a:off x="914400" y="228600"/>
            <a:ext cx="8229600" cy="944563"/>
          </a:xfrm>
        </p:spPr>
        <p:txBody>
          <a:bodyPr/>
          <a:lstStyle/>
          <a:p>
            <a:r>
              <a:rPr lang="en-US" dirty="0"/>
              <a:t>Port Numbering</a:t>
            </a:r>
          </a:p>
        </p:txBody>
      </p:sp>
      <p:sp>
        <p:nvSpPr>
          <p:cNvPr id="70659" name="Rectangle 3"/>
          <p:cNvSpPr>
            <a:spLocks noGrp="1" noChangeArrowheads="1"/>
          </p:cNvSpPr>
          <p:nvPr>
            <p:ph type="body" idx="1"/>
          </p:nvPr>
        </p:nvSpPr>
        <p:spPr>
          <a:xfrm>
            <a:off x="0" y="1524000"/>
            <a:ext cx="9144000" cy="5334000"/>
          </a:xfrm>
        </p:spPr>
        <p:txBody>
          <a:bodyPr>
            <a:normAutofit lnSpcReduction="10000"/>
          </a:bodyPr>
          <a:lstStyle/>
          <a:p>
            <a:pPr>
              <a:lnSpc>
                <a:spcPct val="80000"/>
              </a:lnSpc>
            </a:pPr>
            <a:r>
              <a:rPr lang="en-US" dirty="0"/>
              <a:t>TCP connection</a:t>
            </a:r>
            <a:r>
              <a:rPr lang="en-US" sz="2800" dirty="0"/>
              <a:t> </a:t>
            </a:r>
          </a:p>
          <a:p>
            <a:pPr lvl="1">
              <a:lnSpc>
                <a:spcPct val="80000"/>
              </a:lnSpc>
            </a:pPr>
            <a:r>
              <a:rPr lang="en-US" sz="2400" dirty="0"/>
              <a:t>Server port is number less than 1024 </a:t>
            </a:r>
          </a:p>
          <a:p>
            <a:pPr lvl="1">
              <a:lnSpc>
                <a:spcPct val="80000"/>
              </a:lnSpc>
            </a:pPr>
            <a:r>
              <a:rPr lang="en-US" sz="2400" dirty="0"/>
              <a:t>Client port is number between 1024 and </a:t>
            </a:r>
            <a:r>
              <a:rPr lang="en-US" sz="2400" dirty="0" smtClean="0"/>
              <a:t>65535</a:t>
            </a:r>
            <a:endParaRPr lang="en-US" sz="2400" dirty="0"/>
          </a:p>
          <a:p>
            <a:pPr>
              <a:lnSpc>
                <a:spcPct val="80000"/>
              </a:lnSpc>
            </a:pPr>
            <a:r>
              <a:rPr lang="en-US" dirty="0"/>
              <a:t>Permanent assignment</a:t>
            </a:r>
          </a:p>
          <a:p>
            <a:pPr lvl="1">
              <a:lnSpc>
                <a:spcPct val="80000"/>
              </a:lnSpc>
            </a:pPr>
            <a:r>
              <a:rPr lang="en-US" dirty="0"/>
              <a:t>Ports &lt;1024 assigned permanently </a:t>
            </a:r>
          </a:p>
          <a:p>
            <a:pPr lvl="2">
              <a:lnSpc>
                <a:spcPct val="80000"/>
              </a:lnSpc>
            </a:pPr>
            <a:r>
              <a:rPr lang="en-US" sz="2800" dirty="0"/>
              <a:t>20,21 for FTP               23 for Telnet</a:t>
            </a:r>
          </a:p>
          <a:p>
            <a:pPr lvl="2">
              <a:lnSpc>
                <a:spcPct val="80000"/>
              </a:lnSpc>
            </a:pPr>
            <a:r>
              <a:rPr lang="en-US" sz="2800" dirty="0"/>
              <a:t>25 for server SMTP        80 for HTTP</a:t>
            </a:r>
          </a:p>
          <a:p>
            <a:pPr>
              <a:lnSpc>
                <a:spcPct val="80000"/>
              </a:lnSpc>
            </a:pPr>
            <a:r>
              <a:rPr lang="en-US" dirty="0"/>
              <a:t>Variable use</a:t>
            </a:r>
          </a:p>
          <a:p>
            <a:pPr lvl="1">
              <a:lnSpc>
                <a:spcPct val="80000"/>
              </a:lnSpc>
            </a:pPr>
            <a:r>
              <a:rPr lang="en-US" dirty="0"/>
              <a:t>Ports &gt;1024 must be available for client to make any connection</a:t>
            </a:r>
          </a:p>
          <a:p>
            <a:pPr lvl="1">
              <a:lnSpc>
                <a:spcPct val="80000"/>
              </a:lnSpc>
            </a:pPr>
            <a:r>
              <a:rPr lang="en-US" dirty="0"/>
              <a:t>This presents a limitation for stateless packet filtering</a:t>
            </a:r>
          </a:p>
          <a:p>
            <a:pPr lvl="2">
              <a:lnSpc>
                <a:spcPct val="80000"/>
              </a:lnSpc>
            </a:pPr>
            <a:r>
              <a:rPr lang="en-US" sz="2800" dirty="0"/>
              <a:t>If </a:t>
            </a:r>
            <a:r>
              <a:rPr lang="en-US" dirty="0"/>
              <a:t>client wants to use port 2048, firewall must allow </a:t>
            </a:r>
            <a:r>
              <a:rPr lang="en-US" i="1" dirty="0"/>
              <a:t>incoming </a:t>
            </a:r>
            <a:r>
              <a:rPr lang="en-US" dirty="0"/>
              <a:t>traffic on this port</a:t>
            </a:r>
          </a:p>
          <a:p>
            <a:pPr lvl="1">
              <a:lnSpc>
                <a:spcPct val="80000"/>
              </a:lnSpc>
            </a:pPr>
            <a:r>
              <a:rPr lang="en-US" dirty="0"/>
              <a:t>Better: </a:t>
            </a:r>
            <a:r>
              <a:rPr lang="en-US" dirty="0" err="1"/>
              <a:t>S</a:t>
            </a:r>
            <a:r>
              <a:rPr lang="en-US" dirty="0" err="1" smtClean="0"/>
              <a:t>tateful</a:t>
            </a:r>
            <a:r>
              <a:rPr lang="en-US" dirty="0" smtClean="0"/>
              <a:t> </a:t>
            </a:r>
            <a:r>
              <a:rPr lang="en-US" dirty="0"/>
              <a:t>filtering knows outgoing requests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065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06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65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065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065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0659">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065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0659">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0659">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0659">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065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rrowheads="1"/>
          </p:cNvSpPr>
          <p:nvPr>
            <p:ph type="title"/>
          </p:nvPr>
        </p:nvSpPr>
        <p:spPr>
          <a:xfrm>
            <a:off x="914400" y="228600"/>
            <a:ext cx="8229600" cy="944563"/>
          </a:xfrm>
        </p:spPr>
        <p:txBody>
          <a:bodyPr/>
          <a:lstStyle/>
          <a:p>
            <a:r>
              <a:rPr lang="en-US" dirty="0"/>
              <a:t>Port Numbering</a:t>
            </a:r>
          </a:p>
        </p:txBody>
      </p:sp>
      <p:sp>
        <p:nvSpPr>
          <p:cNvPr id="70659" name="Rectangle 3"/>
          <p:cNvSpPr>
            <a:spLocks noGrp="1" noChangeArrowheads="1"/>
          </p:cNvSpPr>
          <p:nvPr>
            <p:ph type="body" idx="1"/>
          </p:nvPr>
        </p:nvSpPr>
        <p:spPr>
          <a:xfrm>
            <a:off x="0" y="1524000"/>
            <a:ext cx="9144000" cy="5334000"/>
          </a:xfrm>
        </p:spPr>
        <p:txBody>
          <a:bodyPr>
            <a:normAutofit/>
          </a:bodyPr>
          <a:lstStyle/>
          <a:p>
            <a:pPr>
              <a:buNone/>
            </a:pPr>
            <a:r>
              <a:rPr lang="en-US" sz="3200" b="1" i="1" u="sng" dirty="0" smtClean="0">
                <a:solidFill>
                  <a:srgbClr val="FF0000"/>
                </a:solidFill>
              </a:rPr>
              <a:t>Example:</a:t>
            </a:r>
          </a:p>
          <a:p>
            <a:pPr>
              <a:buFont typeface="Wingdings" pitchFamily="2" charset="2"/>
              <a:buChar char="§"/>
            </a:pPr>
            <a:r>
              <a:rPr lang="en-US" sz="3200" dirty="0" smtClean="0"/>
              <a:t> The Simple Mail Transfer Protocol (SMTP) where e-mail is transmitted from a client system to a server system. The SMTP operates by setting up a TCP connection between client and server in which the TCP server port number, in this example SMTP, is 25. The TCP port number for the SMTP client is a number between 1024  and 65535.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65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077200" cy="838200"/>
          </a:xfrm>
        </p:spPr>
        <p:txBody>
          <a:bodyPr>
            <a:normAutofit fontScale="90000"/>
          </a:bodyPr>
          <a:lstStyle/>
          <a:p>
            <a:pPr marL="514350" indent="-514350"/>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t>
            </a:r>
            <a:r>
              <a:rPr lang="en-US" b="1" dirty="0" err="1" smtClean="0"/>
              <a:t>Stateful</a:t>
            </a:r>
            <a:r>
              <a:rPr lang="en-US" b="1" dirty="0" smtClean="0"/>
              <a:t> Inspection Firewalls </a:t>
            </a:r>
            <a:br>
              <a:rPr lang="en-US" b="1" dirty="0" smtClean="0"/>
            </a:br>
            <a:r>
              <a:rPr lang="en-US" b="1" dirty="0" smtClean="0"/>
              <a:t/>
            </a:r>
            <a:br>
              <a:rPr lang="en-US" b="1" dirty="0" smtClean="0"/>
            </a:br>
            <a:r>
              <a:rPr lang="en-US" b="1" dirty="0" smtClean="0"/>
              <a:t/>
            </a:r>
            <a:br>
              <a:rPr lang="en-US" b="1" dirty="0" smtClean="0"/>
            </a:br>
            <a:endParaRPr lang="en-US" b="1" dirty="0"/>
          </a:p>
        </p:txBody>
      </p:sp>
      <p:sp>
        <p:nvSpPr>
          <p:cNvPr id="3" name="Content Placeholder 2"/>
          <p:cNvSpPr>
            <a:spLocks noGrp="1"/>
          </p:cNvSpPr>
          <p:nvPr>
            <p:ph sz="quarter" idx="1"/>
          </p:nvPr>
        </p:nvSpPr>
        <p:spPr>
          <a:xfrm>
            <a:off x="228600" y="1600200"/>
            <a:ext cx="8915400" cy="4724400"/>
          </a:xfrm>
        </p:spPr>
        <p:txBody>
          <a:bodyPr>
            <a:noAutofit/>
          </a:bodyPr>
          <a:lstStyle/>
          <a:p>
            <a:pPr>
              <a:buFont typeface="Wingdings" pitchFamily="2" charset="2"/>
              <a:buChar char="§"/>
            </a:pPr>
            <a:r>
              <a:rPr lang="en-US" sz="2400" dirty="0" smtClean="0"/>
              <a:t>The traditional packet filtering makes filtering decision on an individual packet basis and doesn’t take into consideration any higher-layer context.  </a:t>
            </a:r>
            <a:r>
              <a:rPr lang="en-US" sz="2400" dirty="0" smtClean="0">
                <a:solidFill>
                  <a:srgbClr val="FF0000"/>
                </a:solidFill>
              </a:rPr>
              <a:t> </a:t>
            </a:r>
          </a:p>
          <a:p>
            <a:pPr>
              <a:buFont typeface="Wingdings" pitchFamily="2" charset="2"/>
              <a:buChar char="§"/>
            </a:pPr>
            <a:endParaRPr lang="en-US" sz="2400" dirty="0" smtClean="0"/>
          </a:p>
          <a:p>
            <a:pPr>
              <a:buFont typeface="Wingdings" pitchFamily="2" charset="2"/>
              <a:buChar char="§"/>
            </a:pPr>
            <a:r>
              <a:rPr lang="en-US" sz="2400" dirty="0" smtClean="0"/>
              <a:t>In general, when an application uses TCP creates a session with a remote host, it creates a TCP connection where the port number for the remote (sever) application is a number less than 1024 and TCP port number for the local (client) application is a number between 1024 and 65535.</a:t>
            </a:r>
          </a:p>
          <a:p>
            <a:pPr>
              <a:buFont typeface="Wingdings" pitchFamily="2" charset="2"/>
              <a:buChar char="§"/>
            </a:pPr>
            <a:endParaRPr lang="en-US" sz="2400" dirty="0" smtClean="0"/>
          </a:p>
          <a:p>
            <a:pPr>
              <a:buFont typeface="Wingdings" pitchFamily="2" charset="2"/>
              <a:buChar char="§"/>
            </a:pPr>
            <a:r>
              <a:rPr lang="en-US" sz="2400" dirty="0" smtClean="0"/>
              <a:t>This lead to have a new type of firewall that called  </a:t>
            </a:r>
            <a:r>
              <a:rPr lang="en-US" sz="2400" b="1" i="1" dirty="0" smtClean="0"/>
              <a:t>Stateful Inspection Firewalls </a:t>
            </a:r>
            <a:r>
              <a:rPr lang="en-US" sz="2400" dirty="0" smtClean="0"/>
              <a:t> which also </a:t>
            </a:r>
            <a:r>
              <a:rPr lang="en-US" sz="2400" dirty="0" err="1" smtClean="0"/>
              <a:t>knowns</a:t>
            </a:r>
            <a:r>
              <a:rPr lang="en-US" sz="2400" dirty="0" smtClean="0"/>
              <a:t> as Dynamic packet firewalls. </a:t>
            </a:r>
            <a:br>
              <a:rPr lang="en-US" sz="2400" dirty="0" smtClean="0"/>
            </a:br>
            <a:r>
              <a:rPr lang="en-US" sz="2400" dirty="0" smtClean="0"/>
              <a:t/>
            </a:r>
            <a:br>
              <a:rPr lang="en-US" sz="2400" dirty="0" smtClean="0"/>
            </a:b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idx="1"/>
          </p:nvPr>
        </p:nvSpPr>
        <p:spPr>
          <a:xfrm>
            <a:off x="1371600" y="2743200"/>
            <a:ext cx="7620000" cy="3505200"/>
          </a:xfrm>
        </p:spPr>
        <p:txBody>
          <a:bodyPr>
            <a:normAutofit/>
          </a:bodyPr>
          <a:lstStyle/>
          <a:p>
            <a:pPr marL="457200" indent="-457200">
              <a:buFont typeface="Courier New" panose="02070309020205020404" pitchFamily="49" charset="0"/>
              <a:buChar char="o"/>
            </a:pPr>
            <a:endParaRPr lang="en-US" b="1" i="1" dirty="0" smtClean="0">
              <a:solidFill>
                <a:srgbClr val="00B050"/>
              </a:solidFill>
            </a:endParaRPr>
          </a:p>
          <a:p>
            <a:pPr marL="457200" indent="-457200">
              <a:buFont typeface="Courier New" panose="02070309020205020404" pitchFamily="49" charset="0"/>
              <a:buChar char="o"/>
            </a:pPr>
            <a:endParaRPr lang="en-US" b="1" i="1" dirty="0" smtClean="0">
              <a:solidFill>
                <a:srgbClr val="00B050"/>
              </a:solidFill>
            </a:endParaRPr>
          </a:p>
          <a:p>
            <a:pPr marL="457200" indent="-457200">
              <a:buFont typeface="Courier New" panose="02070309020205020404" pitchFamily="49" charset="0"/>
              <a:buChar char="o"/>
            </a:pPr>
            <a:endParaRPr lang="en-US" b="1" i="1" dirty="0">
              <a:solidFill>
                <a:srgbClr val="00B050"/>
              </a:solidFill>
            </a:endParaRPr>
          </a:p>
          <a:p>
            <a:pPr marL="457200" indent="-457200">
              <a:buFont typeface="Courier New" panose="02070309020205020404" pitchFamily="49" charset="0"/>
              <a:buChar char="o"/>
            </a:pPr>
            <a:endParaRPr lang="fr-FR" altLang="en-US" b="1" dirty="0" smtClean="0">
              <a:solidFill>
                <a:srgbClr val="002060"/>
              </a:solidFill>
              <a:latin typeface="Aharoni" panose="02010803020104030203" pitchFamily="2" charset="-79"/>
              <a:cs typeface="Aharoni" panose="02010803020104030203" pitchFamily="2" charset="-79"/>
            </a:endParaRPr>
          </a:p>
          <a:p>
            <a:pPr marL="457200" indent="-457200">
              <a:buFont typeface="Courier New" panose="02070309020205020404" pitchFamily="49" charset="0"/>
              <a:buChar char="o"/>
            </a:pPr>
            <a:endParaRPr lang="fr-FR" altLang="en-US" b="1" dirty="0" smtClean="0">
              <a:solidFill>
                <a:srgbClr val="002060"/>
              </a:solidFill>
              <a:latin typeface="Aharoni" panose="02010803020104030203" pitchFamily="2" charset="-79"/>
              <a:cs typeface="Aharoni" panose="02010803020104030203" pitchFamily="2" charset="-79"/>
            </a:endParaRPr>
          </a:p>
          <a:p>
            <a:pPr marL="457200" indent="-457200">
              <a:buFont typeface="Courier New" panose="02070309020205020404" pitchFamily="49" charset="0"/>
              <a:buChar char="o"/>
            </a:pPr>
            <a:endParaRPr lang="fr-FR" altLang="en-US" b="1" dirty="0">
              <a:solidFill>
                <a:srgbClr val="002060"/>
              </a:solidFill>
              <a:latin typeface="Aharoni" panose="02010803020104030203" pitchFamily="2" charset="-79"/>
              <a:cs typeface="Aharoni" panose="02010803020104030203" pitchFamily="2" charset="-79"/>
            </a:endParaRPr>
          </a:p>
        </p:txBody>
      </p:sp>
      <p:sp>
        <p:nvSpPr>
          <p:cNvPr id="6" name="Title 5"/>
          <p:cNvSpPr>
            <a:spLocks noGrp="1"/>
          </p:cNvSpPr>
          <p:nvPr>
            <p:ph type="title"/>
          </p:nvPr>
        </p:nvSpPr>
        <p:spPr/>
        <p:txBody>
          <a:bodyPr>
            <a:normAutofit fontScale="90000"/>
          </a:bodyPr>
          <a:lstStyle/>
          <a:p>
            <a:r>
              <a:rPr lang="fr-FR" altLang="en-US" b="1" dirty="0" smtClean="0">
                <a:solidFill>
                  <a:srgbClr val="002060"/>
                </a:solidFill>
                <a:latin typeface="Aharoni" panose="02010803020104030203" pitchFamily="2" charset="-79"/>
                <a:cs typeface="Aharoni" panose="02010803020104030203" pitchFamily="2" charset="-79"/>
              </a:rPr>
              <a:t/>
            </a:r>
            <a:br>
              <a:rPr lang="fr-FR" altLang="en-US" b="1" dirty="0" smtClean="0">
                <a:solidFill>
                  <a:srgbClr val="002060"/>
                </a:solidFill>
                <a:latin typeface="Aharoni" panose="02010803020104030203" pitchFamily="2" charset="-79"/>
                <a:cs typeface="Aharoni" panose="02010803020104030203" pitchFamily="2" charset="-79"/>
              </a:rPr>
            </a:br>
            <a:r>
              <a:rPr lang="fr-FR" altLang="en-US" b="1" dirty="0" smtClean="0">
                <a:solidFill>
                  <a:srgbClr val="002060"/>
                </a:solidFill>
                <a:latin typeface="Aharoni" panose="02010803020104030203" pitchFamily="2" charset="-79"/>
                <a:cs typeface="Aharoni" panose="02010803020104030203" pitchFamily="2" charset="-79"/>
              </a:rPr>
              <a:t>lecture contents:</a:t>
            </a:r>
            <a:br>
              <a:rPr lang="fr-FR" altLang="en-US" b="1" dirty="0" smtClean="0">
                <a:solidFill>
                  <a:srgbClr val="002060"/>
                </a:solidFill>
                <a:latin typeface="Aharoni" panose="02010803020104030203" pitchFamily="2" charset="-79"/>
                <a:cs typeface="Aharoni" panose="02010803020104030203" pitchFamily="2" charset="-79"/>
              </a:rPr>
            </a:br>
            <a:endParaRPr lang="en-US" dirty="0"/>
          </a:p>
        </p:txBody>
      </p:sp>
      <p:sp>
        <p:nvSpPr>
          <p:cNvPr id="8" name="Date Placeholder 7"/>
          <p:cNvSpPr>
            <a:spLocks noGrp="1"/>
          </p:cNvSpPr>
          <p:nvPr>
            <p:ph type="dt" sz="half" idx="10"/>
          </p:nvPr>
        </p:nvSpPr>
        <p:spPr/>
        <p:txBody>
          <a:bodyPr/>
          <a:lstStyle/>
          <a:p>
            <a:fld id="{6208660A-46B4-4F3A-BFE2-10C1C1869126}" type="datetime5">
              <a:rPr lang="en-GB" smtClean="0"/>
              <a:pPr/>
              <a:t>14-Feb-15</a:t>
            </a:fld>
            <a:endParaRPr lang="en-US" dirty="0"/>
          </a:p>
        </p:txBody>
      </p:sp>
      <p:sp>
        <p:nvSpPr>
          <p:cNvPr id="4" name="Slide Number Placeholder 3"/>
          <p:cNvSpPr>
            <a:spLocks noGrp="1"/>
          </p:cNvSpPr>
          <p:nvPr>
            <p:ph type="sldNum" sz="quarter" idx="11"/>
          </p:nvPr>
        </p:nvSpPr>
        <p:spPr/>
        <p:txBody>
          <a:bodyPr>
            <a:normAutofit/>
          </a:bodyPr>
          <a:lstStyle/>
          <a:p>
            <a:r>
              <a:rPr lang="en-US" dirty="0" smtClean="0"/>
              <a:t>1</a:t>
            </a:r>
            <a:endParaRPr lang="en-US" dirty="0"/>
          </a:p>
        </p:txBody>
      </p:sp>
      <p:sp>
        <p:nvSpPr>
          <p:cNvPr id="3" name="Footer Placeholder 2"/>
          <p:cNvSpPr>
            <a:spLocks noGrp="1"/>
          </p:cNvSpPr>
          <p:nvPr>
            <p:ph type="ftr" sz="quarter" idx="12"/>
          </p:nvPr>
        </p:nvSpPr>
        <p:spPr/>
        <p:txBody>
          <a:bodyPr/>
          <a:lstStyle/>
          <a:p>
            <a:r>
              <a:rPr lang="en-US" dirty="0" smtClean="0"/>
              <a:t>Networks and Communication Department</a:t>
            </a:r>
            <a:endParaRPr lang="en-US" dirty="0"/>
          </a:p>
        </p:txBody>
      </p:sp>
      <p:sp>
        <p:nvSpPr>
          <p:cNvPr id="9" name="TextBox 8"/>
          <p:cNvSpPr txBox="1"/>
          <p:nvPr/>
        </p:nvSpPr>
        <p:spPr>
          <a:xfrm>
            <a:off x="1524000" y="2819400"/>
            <a:ext cx="6858000" cy="5016758"/>
          </a:xfrm>
          <a:prstGeom prst="rect">
            <a:avLst/>
          </a:prstGeom>
          <a:noFill/>
        </p:spPr>
        <p:txBody>
          <a:bodyPr wrap="square" rtlCol="0">
            <a:spAutoFit/>
          </a:bodyPr>
          <a:lstStyle/>
          <a:p>
            <a:pPr>
              <a:buFont typeface="Wingdings" pitchFamily="2" charset="2"/>
              <a:buChar char="Ø"/>
            </a:pPr>
            <a:r>
              <a:rPr lang="en-US" sz="3200" b="1" dirty="0" smtClean="0">
                <a:solidFill>
                  <a:srgbClr val="0070C0"/>
                </a:solidFill>
              </a:rPr>
              <a:t> Introduction</a:t>
            </a:r>
          </a:p>
          <a:p>
            <a:pPr>
              <a:buFont typeface="Wingdings" pitchFamily="2" charset="2"/>
              <a:buChar char="Ø"/>
            </a:pPr>
            <a:r>
              <a:rPr lang="en-US" sz="3200" b="1" dirty="0" smtClean="0">
                <a:solidFill>
                  <a:srgbClr val="0070C0"/>
                </a:solidFill>
              </a:rPr>
              <a:t> Goals for a firewall</a:t>
            </a:r>
          </a:p>
          <a:p>
            <a:pPr>
              <a:buFont typeface="Wingdings" pitchFamily="2" charset="2"/>
              <a:buChar char="Ø"/>
            </a:pPr>
            <a:r>
              <a:rPr lang="en-US" sz="3200" b="1" dirty="0" smtClean="0">
                <a:solidFill>
                  <a:srgbClr val="0070C0"/>
                </a:solidFill>
              </a:rPr>
              <a:t> Techniques that used by Firewalls</a:t>
            </a:r>
          </a:p>
          <a:p>
            <a:pPr>
              <a:buFont typeface="Wingdings" pitchFamily="2" charset="2"/>
              <a:buChar char="Ø"/>
            </a:pPr>
            <a:r>
              <a:rPr lang="en-US" sz="3200" b="1" dirty="0" smtClean="0">
                <a:solidFill>
                  <a:srgbClr val="0070C0"/>
                </a:solidFill>
              </a:rPr>
              <a:t> Types of Firewalls</a:t>
            </a:r>
          </a:p>
          <a:p>
            <a:endParaRPr lang="en-US" sz="3200" b="1" dirty="0" smtClean="0">
              <a:solidFill>
                <a:srgbClr val="0070C0"/>
              </a:solidFill>
            </a:endParaRPr>
          </a:p>
          <a:p>
            <a:pPr>
              <a:buFont typeface="Wingdings" pitchFamily="2" charset="2"/>
              <a:buChar char="Ø"/>
            </a:pPr>
            <a:endParaRPr lang="en-US" sz="3200" b="1" dirty="0" smtClean="0">
              <a:solidFill>
                <a:srgbClr val="0070C0"/>
              </a:solidFill>
            </a:endParaRPr>
          </a:p>
          <a:p>
            <a:pPr>
              <a:buFont typeface="Wingdings" pitchFamily="2" charset="2"/>
              <a:buChar char="Ø"/>
            </a:pPr>
            <a:endParaRPr lang="en-US" sz="3200" b="1" dirty="0" smtClean="0">
              <a:solidFill>
                <a:srgbClr val="0070C0"/>
              </a:solidFill>
            </a:endParaRPr>
          </a:p>
          <a:p>
            <a:pPr>
              <a:buFont typeface="Wingdings" pitchFamily="2" charset="2"/>
              <a:buChar char="Ø"/>
            </a:pPr>
            <a:endParaRPr lang="en-US" sz="3200" b="1" dirty="0" smtClean="0">
              <a:solidFill>
                <a:srgbClr val="0070C0"/>
              </a:solidFill>
            </a:endParaRPr>
          </a:p>
          <a:p>
            <a:pPr>
              <a:buFont typeface="Wingdings" pitchFamily="2" charset="2"/>
              <a:buChar char="Ø"/>
            </a:pPr>
            <a:endParaRPr lang="en-US" sz="3200" b="1" dirty="0" smtClean="0">
              <a:solidFill>
                <a:srgbClr val="0070C0"/>
              </a:solidFill>
            </a:endParaRPr>
          </a:p>
          <a:p>
            <a:pPr>
              <a:buFont typeface="Wingdings" pitchFamily="2" charset="2"/>
              <a:buChar char="Ø"/>
            </a:pPr>
            <a:endParaRPr lang="en-US" sz="3200" dirty="0">
              <a:solidFill>
                <a:srgbClr val="0070C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en-US" b="1" dirty="0" smtClean="0"/>
              <a:t/>
            </a:r>
            <a:br>
              <a:rPr lang="en-US" b="1" dirty="0" smtClean="0"/>
            </a:br>
            <a:r>
              <a:rPr lang="en-US" b="1" dirty="0" smtClean="0"/>
              <a:t/>
            </a:r>
            <a:br>
              <a:rPr lang="en-US" b="1" dirty="0" smtClean="0"/>
            </a:br>
            <a:r>
              <a:rPr lang="en-US" b="1" dirty="0" smtClean="0"/>
              <a:t> </a:t>
            </a:r>
            <a:r>
              <a:rPr lang="en-US" b="1" dirty="0" err="1" smtClean="0"/>
              <a:t>Stateful</a:t>
            </a:r>
            <a:r>
              <a:rPr lang="en-US" b="1" dirty="0" smtClean="0"/>
              <a:t> Inspection Firewalls </a:t>
            </a:r>
            <a:br>
              <a:rPr lang="en-US" b="1" dirty="0" smtClean="0"/>
            </a:br>
            <a:r>
              <a:rPr lang="en-US" b="1" dirty="0" smtClean="0"/>
              <a:t/>
            </a:r>
            <a:br>
              <a:rPr lang="en-US" b="1" dirty="0" smtClean="0"/>
            </a:br>
            <a:endParaRPr lang="en-US" b="1" dirty="0"/>
          </a:p>
        </p:txBody>
      </p:sp>
      <p:sp>
        <p:nvSpPr>
          <p:cNvPr id="3" name="Content Placeholder 2"/>
          <p:cNvSpPr>
            <a:spLocks noGrp="1"/>
          </p:cNvSpPr>
          <p:nvPr>
            <p:ph sz="quarter" idx="1"/>
          </p:nvPr>
        </p:nvSpPr>
        <p:spPr>
          <a:xfrm>
            <a:off x="0" y="1447800"/>
            <a:ext cx="9144000" cy="5410200"/>
          </a:xfrm>
        </p:spPr>
        <p:txBody>
          <a:bodyPr>
            <a:noAutofit/>
          </a:bodyPr>
          <a:lstStyle/>
          <a:p>
            <a:pPr>
              <a:buFont typeface="Wingdings" pitchFamily="2" charset="2"/>
              <a:buChar char="§"/>
            </a:pPr>
            <a:r>
              <a:rPr lang="en-US" sz="2400" dirty="0" smtClean="0"/>
              <a:t>A Stateful Inspection Firewall reviews the same packet information as a packet filtering firewall, but it also keeps track of the state of connection.</a:t>
            </a:r>
          </a:p>
          <a:p>
            <a:pPr>
              <a:buNone/>
            </a:pPr>
            <a:endParaRPr lang="en-US" sz="2400" b="1" dirty="0" smtClean="0"/>
          </a:p>
          <a:p>
            <a:pPr>
              <a:buFont typeface="Wingdings" pitchFamily="2" charset="2"/>
              <a:buChar char="§"/>
            </a:pPr>
            <a:r>
              <a:rPr lang="en-US" sz="2400" dirty="0" smtClean="0"/>
              <a:t>It dynamically keeping track of</a:t>
            </a:r>
            <a:r>
              <a:rPr lang="en-US" sz="2400" b="1" dirty="0" smtClean="0"/>
              <a:t> </a:t>
            </a:r>
            <a:r>
              <a:rPr lang="en-US" sz="2400" dirty="0" smtClean="0"/>
              <a:t>whether a session is being initiated or currently transmitting data or being closed. </a:t>
            </a:r>
          </a:p>
          <a:p>
            <a:pPr>
              <a:buNone/>
            </a:pPr>
            <a:endParaRPr lang="en-US" sz="2400" dirty="0" smtClean="0"/>
          </a:p>
          <a:p>
            <a:pPr>
              <a:buFont typeface="Wingdings" pitchFamily="2" charset="2"/>
              <a:buChar char="§"/>
            </a:pPr>
            <a:r>
              <a:rPr lang="en-US" sz="2400" dirty="0" smtClean="0"/>
              <a:t>It adds a level of security by “understating” the content of packets and the session.</a:t>
            </a:r>
          </a:p>
          <a:p>
            <a:pPr>
              <a:buNone/>
            </a:pPr>
            <a:endParaRPr lang="en-US" sz="2400" b="1" dirty="0" smtClean="0"/>
          </a:p>
          <a:p>
            <a:pPr>
              <a:buFont typeface="Wingdings" pitchFamily="2" charset="2"/>
              <a:buChar char="§"/>
            </a:pPr>
            <a:r>
              <a:rPr lang="en-US" sz="2400" dirty="0" smtClean="0"/>
              <a:t>Some </a:t>
            </a:r>
            <a:r>
              <a:rPr lang="en-US" sz="2400" dirty="0" err="1" smtClean="0"/>
              <a:t>Stateful</a:t>
            </a:r>
            <a:r>
              <a:rPr lang="en-US" sz="2400" dirty="0" smtClean="0"/>
              <a:t> Inspection Firewalls keep track of TCP sequence numbers to prevent attacks that depends on the sequence number such as session hijacking.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endParaRPr lang="en-US" sz="24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91600" cy="990600"/>
          </a:xfrm>
        </p:spPr>
        <p:txBody>
          <a:bodyPr>
            <a:normAutofit fontScale="90000"/>
          </a:bodyPr>
          <a:lstStyle/>
          <a:p>
            <a:pPr marL="514350" indent="-514350"/>
            <a:r>
              <a:rPr lang="en-US" b="1" dirty="0" smtClean="0"/>
              <a:t/>
            </a:r>
            <a:br>
              <a:rPr lang="en-US" b="1" dirty="0" smtClean="0"/>
            </a:br>
            <a:r>
              <a:rPr lang="en-US" b="1" dirty="0" smtClean="0"/>
              <a:t/>
            </a:r>
            <a:br>
              <a:rPr lang="en-US" b="1" dirty="0" smtClean="0"/>
            </a:br>
            <a:r>
              <a:rPr lang="en-US" b="1" dirty="0" smtClean="0"/>
              <a:t> </a:t>
            </a:r>
            <a:r>
              <a:rPr lang="en-US" b="1" dirty="0" err="1" smtClean="0"/>
              <a:t>Stateful</a:t>
            </a:r>
            <a:r>
              <a:rPr lang="en-US" b="1" dirty="0" smtClean="0"/>
              <a:t> Inspection Vs Packet filtering Firewalls </a:t>
            </a:r>
            <a:br>
              <a:rPr lang="en-US" b="1" dirty="0" smtClean="0"/>
            </a:br>
            <a:r>
              <a:rPr lang="en-US" b="1" dirty="0" smtClean="0"/>
              <a:t/>
            </a:r>
            <a:br>
              <a:rPr lang="en-US" b="1" dirty="0" smtClean="0"/>
            </a:br>
            <a:endParaRPr lang="en-US" b="1" dirty="0"/>
          </a:p>
        </p:txBody>
      </p:sp>
      <p:sp>
        <p:nvSpPr>
          <p:cNvPr id="3" name="Content Placeholder 2"/>
          <p:cNvSpPr>
            <a:spLocks noGrp="1"/>
          </p:cNvSpPr>
          <p:nvPr>
            <p:ph sz="quarter" idx="1"/>
          </p:nvPr>
        </p:nvSpPr>
        <p:spPr>
          <a:xfrm>
            <a:off x="228600" y="1447800"/>
            <a:ext cx="8915400" cy="5410200"/>
          </a:xfrm>
        </p:spPr>
        <p:txBody>
          <a:bodyPr>
            <a:noAutofit/>
          </a:bodyPr>
          <a:lstStyle/>
          <a:p>
            <a:r>
              <a:rPr lang="en-AU" sz="2800" dirty="0" smtClean="0"/>
              <a:t>Traditional packet filters do not examine higher layer context</a:t>
            </a:r>
          </a:p>
          <a:p>
            <a:pPr lvl="2"/>
            <a:r>
              <a:rPr lang="en-AU" sz="2500" dirty="0" err="1" smtClean="0"/>
              <a:t>ie</a:t>
            </a:r>
            <a:r>
              <a:rPr lang="en-AU" sz="2500" dirty="0" smtClean="0"/>
              <a:t> matching return packets with outgoing flow</a:t>
            </a:r>
          </a:p>
          <a:p>
            <a:pPr lvl="2">
              <a:buNone/>
            </a:pPr>
            <a:endParaRPr lang="en-AU" sz="2500" dirty="0" smtClean="0"/>
          </a:p>
          <a:p>
            <a:r>
              <a:rPr lang="en-US" sz="2800" dirty="0" err="1" smtClean="0"/>
              <a:t>Stateful</a:t>
            </a:r>
            <a:r>
              <a:rPr lang="en-US" sz="2800" dirty="0" smtClean="0"/>
              <a:t> inspection filters address this need</a:t>
            </a:r>
            <a:endParaRPr lang="en-AU" sz="2800" dirty="0" smtClean="0"/>
          </a:p>
          <a:p>
            <a:r>
              <a:rPr lang="en-AU" sz="2800" dirty="0" smtClean="0"/>
              <a:t>They examine each IP packet in context</a:t>
            </a:r>
          </a:p>
          <a:p>
            <a:pPr lvl="2"/>
            <a:r>
              <a:rPr lang="en-US" sz="2500" dirty="0" smtClean="0"/>
              <a:t>Keep track of client-server sessions</a:t>
            </a:r>
          </a:p>
          <a:p>
            <a:pPr lvl="2"/>
            <a:r>
              <a:rPr lang="en-US" sz="2500" dirty="0" smtClean="0"/>
              <a:t>Check each packet validly belongs to one</a:t>
            </a:r>
            <a:endParaRPr lang="en-AU" sz="2500" dirty="0" smtClean="0"/>
          </a:p>
          <a:p>
            <a:r>
              <a:rPr lang="en-AU" sz="2800" dirty="0" smtClean="0"/>
              <a:t>Hence are better able to detect bogus packets out of context </a:t>
            </a:r>
            <a:endParaRPr lang="en-AU"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en-US" b="1" dirty="0" smtClean="0"/>
              <a:t/>
            </a:r>
            <a:br>
              <a:rPr lang="en-US" b="1" dirty="0" smtClean="0"/>
            </a:br>
            <a:r>
              <a:rPr lang="en-US" b="1" dirty="0" smtClean="0"/>
              <a:t> </a:t>
            </a:r>
            <a:r>
              <a:rPr lang="en-US" b="1" dirty="0" err="1" smtClean="0"/>
              <a:t>Stateful</a:t>
            </a:r>
            <a:r>
              <a:rPr lang="en-US" b="1" dirty="0" smtClean="0"/>
              <a:t> Inspection Firewalls </a:t>
            </a:r>
            <a:br>
              <a:rPr lang="en-US" b="1" dirty="0" smtClean="0"/>
            </a:br>
            <a:endParaRPr lang="en-US" b="1" dirty="0"/>
          </a:p>
        </p:txBody>
      </p:sp>
      <p:pic>
        <p:nvPicPr>
          <p:cNvPr id="26626" name="Picture 2" descr="http://1.bp.blogspot.com/_I_NMh4pyVd4/SubupQczZRI/AAAAAAAAAKo/Yh7FIzmSwDs/s400/stateful-firewal.jpg"/>
          <p:cNvPicPr>
            <a:picLocks noChangeAspect="1" noChangeArrowheads="1"/>
          </p:cNvPicPr>
          <p:nvPr/>
        </p:nvPicPr>
        <p:blipFill>
          <a:blip r:embed="rId2" cstate="print"/>
          <a:srcRect/>
          <a:stretch>
            <a:fillRect/>
          </a:stretch>
        </p:blipFill>
        <p:spPr bwMode="auto">
          <a:xfrm>
            <a:off x="2209800" y="1524000"/>
            <a:ext cx="4439202" cy="3962400"/>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en-US" b="1" dirty="0" smtClean="0"/>
              <a:t/>
            </a:r>
            <a:br>
              <a:rPr lang="en-US" b="1" dirty="0" smtClean="0"/>
            </a:br>
            <a:r>
              <a:rPr lang="en-US" b="1" dirty="0" smtClean="0"/>
              <a:t> </a:t>
            </a:r>
            <a:r>
              <a:rPr lang="en-US" b="1" dirty="0" err="1" smtClean="0"/>
              <a:t>Stateful</a:t>
            </a:r>
            <a:r>
              <a:rPr lang="en-US" b="1" dirty="0" smtClean="0"/>
              <a:t> Inspection Firewalls </a:t>
            </a:r>
            <a:br>
              <a:rPr lang="en-US" b="1" dirty="0" smtClean="0"/>
            </a:br>
            <a:endParaRPr lang="en-US" b="1" dirty="0"/>
          </a:p>
        </p:txBody>
      </p:sp>
      <p:pic>
        <p:nvPicPr>
          <p:cNvPr id="4" name="Picture 3"/>
          <p:cNvPicPr>
            <a:picLocks noChangeAspect="1" noChangeArrowheads="1"/>
          </p:cNvPicPr>
          <p:nvPr/>
        </p:nvPicPr>
        <p:blipFill>
          <a:blip r:embed="rId2" cstate="print"/>
          <a:srcRect/>
          <a:stretch>
            <a:fillRect/>
          </a:stretch>
        </p:blipFill>
        <p:spPr bwMode="auto">
          <a:xfrm>
            <a:off x="1066800" y="1422400"/>
            <a:ext cx="6705600" cy="5435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en-US" b="1" dirty="0" smtClean="0"/>
              <a:t/>
            </a:r>
            <a:br>
              <a:rPr lang="en-US" b="1" dirty="0" smtClean="0"/>
            </a:br>
            <a:r>
              <a:rPr lang="en-US" b="1" dirty="0" smtClean="0"/>
              <a:t> </a:t>
            </a:r>
            <a:r>
              <a:rPr lang="en-US" b="1" dirty="0" err="1" smtClean="0"/>
              <a:t>Stateful</a:t>
            </a:r>
            <a:r>
              <a:rPr lang="en-US" b="1" dirty="0" smtClean="0"/>
              <a:t> Inspection Firewalls  </a:t>
            </a:r>
            <a:br>
              <a:rPr lang="en-US" b="1" dirty="0" smtClean="0"/>
            </a:br>
            <a:endParaRPr lang="en-US" b="1" dirty="0"/>
          </a:p>
        </p:txBody>
      </p:sp>
      <p:sp>
        <p:nvSpPr>
          <p:cNvPr id="6" name="Content Placeholder 5"/>
          <p:cNvSpPr>
            <a:spLocks noGrp="1"/>
          </p:cNvSpPr>
          <p:nvPr>
            <p:ph sz="quarter" idx="1"/>
          </p:nvPr>
        </p:nvSpPr>
        <p:spPr>
          <a:xfrm>
            <a:off x="304800" y="1600200"/>
            <a:ext cx="8610600" cy="5638800"/>
          </a:xfrm>
        </p:spPr>
        <p:txBody>
          <a:bodyPr>
            <a:normAutofit/>
          </a:bodyPr>
          <a:lstStyle/>
          <a:p>
            <a:endParaRPr lang="en-US" dirty="0" smtClean="0"/>
          </a:p>
          <a:p>
            <a:r>
              <a:rPr lang="en-US" dirty="0" err="1" smtClean="0"/>
              <a:t>Stateful</a:t>
            </a:r>
            <a:r>
              <a:rPr lang="en-US" dirty="0" smtClean="0"/>
              <a:t> Inspection is more secure than packet filtering because it only allow packets belonging to an allowed session.</a:t>
            </a:r>
          </a:p>
          <a:p>
            <a:pPr>
              <a:buNone/>
            </a:pPr>
            <a:r>
              <a:rPr lang="en-US" dirty="0" smtClean="0"/>
              <a:t> </a:t>
            </a:r>
          </a:p>
          <a:p>
            <a:r>
              <a:rPr lang="en-US" dirty="0" smtClean="0"/>
              <a:t>For example, instead of permitting any host or program to send any kind of TCP traffic on port 80, a </a:t>
            </a:r>
            <a:r>
              <a:rPr lang="en-US" dirty="0" err="1" smtClean="0"/>
              <a:t>stateful</a:t>
            </a:r>
            <a:r>
              <a:rPr lang="en-US" dirty="0" smtClean="0"/>
              <a:t> inspection firewall ensures that packets belong to an existing session.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8153400" cy="990600"/>
          </a:xfrm>
        </p:spPr>
        <p:txBody>
          <a:bodyPr>
            <a:normAutofit fontScale="90000"/>
          </a:bodyPr>
          <a:lstStyle/>
          <a:p>
            <a:r>
              <a:rPr lang="en-US" b="1" dirty="0" smtClean="0"/>
              <a:t>Application-Level Gateway</a:t>
            </a:r>
            <a:br>
              <a:rPr lang="en-US" b="1" dirty="0" smtClean="0"/>
            </a:br>
            <a:endParaRPr lang="en-US" b="1" dirty="0"/>
          </a:p>
        </p:txBody>
      </p:sp>
      <p:sp>
        <p:nvSpPr>
          <p:cNvPr id="3" name="Content Placeholder 2"/>
          <p:cNvSpPr>
            <a:spLocks noGrp="1"/>
          </p:cNvSpPr>
          <p:nvPr>
            <p:ph sz="quarter" idx="1"/>
          </p:nvPr>
        </p:nvSpPr>
        <p:spPr>
          <a:xfrm>
            <a:off x="228600" y="1524000"/>
            <a:ext cx="8534400" cy="5135563"/>
          </a:xfrm>
        </p:spPr>
        <p:txBody>
          <a:bodyPr>
            <a:normAutofit fontScale="77500" lnSpcReduction="20000"/>
          </a:bodyPr>
          <a:lstStyle/>
          <a:p>
            <a:r>
              <a:rPr lang="en-US" dirty="0" smtClean="0"/>
              <a:t>An application-level gateway (application proxy) is implemented through a </a:t>
            </a:r>
            <a:r>
              <a:rPr lang="en-US" b="1" dirty="0" smtClean="0"/>
              <a:t>proxy server</a:t>
            </a:r>
            <a:r>
              <a:rPr lang="en-US" dirty="0" smtClean="0"/>
              <a:t>, which acts as an intermediary between a client and a server.</a:t>
            </a:r>
          </a:p>
          <a:p>
            <a:pPr>
              <a:buNone/>
            </a:pPr>
            <a:endParaRPr lang="en-US" dirty="0" smtClean="0"/>
          </a:p>
          <a:p>
            <a:r>
              <a:rPr lang="en-US" dirty="0" smtClean="0"/>
              <a:t>The user contacts the gateway asks the user for the name of the remote host to be accessed.</a:t>
            </a:r>
          </a:p>
          <a:p>
            <a:pPr>
              <a:buNone/>
            </a:pPr>
            <a:r>
              <a:rPr lang="en-US" dirty="0" smtClean="0"/>
              <a:t> </a:t>
            </a:r>
          </a:p>
          <a:p>
            <a:r>
              <a:rPr lang="en-US" dirty="0" smtClean="0"/>
              <a:t>When the user responds and provides a valid user ID and authentication information, the gateway contacts the proxy server.</a:t>
            </a:r>
          </a:p>
          <a:p>
            <a:pPr>
              <a:buNone/>
            </a:pPr>
            <a:endParaRPr lang="en-US" dirty="0" smtClean="0"/>
          </a:p>
          <a:p>
            <a:r>
              <a:rPr lang="en-US" dirty="0" smtClean="0"/>
              <a:t>If the gateway doesn’t implement the proxy code for a specific application, the service is not supported and cannot be forwarded across the firewall.</a:t>
            </a:r>
          </a:p>
          <a:p>
            <a:endParaRPr lang="en-US" dirty="0" smtClean="0"/>
          </a:p>
          <a:p>
            <a:r>
              <a:rPr lang="en-US" dirty="0" smtClean="0">
                <a:solidFill>
                  <a:srgbClr val="FF0000"/>
                </a:solidFill>
              </a:rPr>
              <a:t>NOTE</a:t>
            </a:r>
            <a:r>
              <a:rPr lang="en-US" dirty="0" smtClean="0"/>
              <a:t>: The originating client and the remote server are hidden from each other.</a:t>
            </a:r>
          </a:p>
          <a:p>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153400" cy="990600"/>
          </a:xfrm>
        </p:spPr>
        <p:txBody>
          <a:bodyPr>
            <a:normAutofit fontScale="90000"/>
          </a:bodyPr>
          <a:lstStyle/>
          <a:p>
            <a:r>
              <a:rPr lang="en-US" b="1" dirty="0" smtClean="0"/>
              <a:t>Application-Level Gateway</a:t>
            </a:r>
            <a:br>
              <a:rPr lang="en-US" b="1" dirty="0" smtClean="0"/>
            </a:br>
            <a:endParaRPr lang="en-US" b="1" dirty="0"/>
          </a:p>
        </p:txBody>
      </p:sp>
      <p:sp>
        <p:nvSpPr>
          <p:cNvPr id="3" name="Content Placeholder 2"/>
          <p:cNvSpPr>
            <a:spLocks noGrp="1"/>
          </p:cNvSpPr>
          <p:nvPr>
            <p:ph sz="quarter" idx="1"/>
          </p:nvPr>
        </p:nvSpPr>
        <p:spPr/>
        <p:txBody>
          <a:bodyPr>
            <a:normAutofit lnSpcReduction="10000"/>
          </a:bodyPr>
          <a:lstStyle/>
          <a:p>
            <a:r>
              <a:rPr lang="en-US" dirty="0" smtClean="0"/>
              <a:t>Application level gateways typically provide proxy services for email, Telnet and the World Wide Web.</a:t>
            </a:r>
          </a:p>
          <a:p>
            <a:pPr>
              <a:buNone/>
            </a:pPr>
            <a:endParaRPr lang="en-US" dirty="0" smtClean="0"/>
          </a:p>
          <a:p>
            <a:r>
              <a:rPr lang="en-US" dirty="0" smtClean="0"/>
              <a:t>Advantage:</a:t>
            </a:r>
          </a:p>
          <a:p>
            <a:pPr lvl="1"/>
            <a:r>
              <a:rPr lang="en-US" dirty="0" smtClean="0"/>
              <a:t>An application-level gateway is more secured than packet filtering.</a:t>
            </a:r>
          </a:p>
          <a:p>
            <a:endParaRPr lang="en-US" dirty="0" smtClean="0"/>
          </a:p>
          <a:p>
            <a:r>
              <a:rPr lang="en-US" dirty="0" smtClean="0"/>
              <a:t>Drawback:</a:t>
            </a:r>
          </a:p>
          <a:p>
            <a:pPr lvl="1"/>
            <a:r>
              <a:rPr lang="en-US" dirty="0" smtClean="0"/>
              <a:t>The additional processing overhead on each connection.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153400" cy="990600"/>
          </a:xfrm>
        </p:spPr>
        <p:txBody>
          <a:bodyPr>
            <a:normAutofit fontScale="90000"/>
          </a:bodyPr>
          <a:lstStyle/>
          <a:p>
            <a:r>
              <a:rPr lang="en-US" b="1" dirty="0" smtClean="0"/>
              <a:t>Application-Level Gateway</a:t>
            </a:r>
            <a:br>
              <a:rPr lang="en-US" b="1" dirty="0" smtClean="0"/>
            </a:br>
            <a:endParaRPr lang="en-US" b="1" dirty="0"/>
          </a:p>
        </p:txBody>
      </p:sp>
      <p:pic>
        <p:nvPicPr>
          <p:cNvPr id="4" name="Picture 6"/>
          <p:cNvPicPr>
            <a:picLocks noGrp="1" noChangeAspect="1" noChangeArrowheads="1"/>
          </p:cNvPicPr>
          <p:nvPr>
            <p:ph sz="quarter" idx="1"/>
          </p:nvPr>
        </p:nvPicPr>
        <p:blipFill>
          <a:blip r:embed="rId2" cstate="print"/>
          <a:srcRect l="4633" t="28636" r="4633" b="41165"/>
          <a:stretch>
            <a:fillRect/>
          </a:stretch>
        </p:blipFill>
        <p:spPr bwMode="auto">
          <a:xfrm>
            <a:off x="533400" y="2286000"/>
            <a:ext cx="8213848" cy="3537879"/>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8229600" cy="1143000"/>
          </a:xfrm>
        </p:spPr>
        <p:txBody>
          <a:bodyPr/>
          <a:lstStyle/>
          <a:p>
            <a:r>
              <a:rPr lang="en-US" dirty="0" smtClean="0"/>
              <a:t>Circuit-Level Gateway</a:t>
            </a:r>
            <a:endParaRPr lang="en-US" dirty="0"/>
          </a:p>
        </p:txBody>
      </p:sp>
      <p:sp>
        <p:nvSpPr>
          <p:cNvPr id="3" name="Content Placeholder 2"/>
          <p:cNvSpPr>
            <a:spLocks noGrp="1"/>
          </p:cNvSpPr>
          <p:nvPr>
            <p:ph sz="quarter" idx="1"/>
          </p:nvPr>
        </p:nvSpPr>
        <p:spPr>
          <a:xfrm>
            <a:off x="0" y="1524000"/>
            <a:ext cx="8915400" cy="5334000"/>
          </a:xfrm>
        </p:spPr>
        <p:txBody>
          <a:bodyPr>
            <a:normAutofit fontScale="77500" lnSpcReduction="20000"/>
          </a:bodyPr>
          <a:lstStyle/>
          <a:p>
            <a:r>
              <a:rPr lang="en-US" dirty="0" smtClean="0"/>
              <a:t>A circuit level gateway acts as a proxy and has the same advantage as an application level gateway in hiding the internal host from the serving host, but it includes less processing than an application level gateway.</a:t>
            </a:r>
          </a:p>
          <a:p>
            <a:pPr>
              <a:buNone/>
            </a:pPr>
            <a:endParaRPr lang="en-US" dirty="0" smtClean="0"/>
          </a:p>
          <a:p>
            <a:r>
              <a:rPr lang="en-US" dirty="0" smtClean="0"/>
              <a:t>Circuit level gateways can be implemented within application level gateways or as stand-alone systems. </a:t>
            </a:r>
          </a:p>
          <a:p>
            <a:endParaRPr lang="en-US" dirty="0" smtClean="0"/>
          </a:p>
          <a:p>
            <a:r>
              <a:rPr lang="en-US" dirty="0" smtClean="0"/>
              <a:t>Implementation within an application level for example with a circuit level gateway in one direction and an application level gateway in the other. </a:t>
            </a:r>
          </a:p>
          <a:p>
            <a:pPr>
              <a:buNone/>
            </a:pPr>
            <a:endParaRPr lang="en-US" dirty="0" smtClean="0"/>
          </a:p>
          <a:p>
            <a:r>
              <a:rPr lang="en-US" dirty="0" smtClean="0"/>
              <a:t>Example, if the administrator trusts the internal users, the gateway can be configured to support application-level on inbound connection and circuit-level functions for the outbound connection.</a:t>
            </a:r>
          </a:p>
          <a:p>
            <a:endParaRPr lang="en-US" dirty="0" smtClean="0"/>
          </a:p>
          <a:p>
            <a:r>
              <a:rPr lang="en-US" dirty="0" smtClean="0"/>
              <a:t>Disadvantages of circuit level gateways is the </a:t>
            </a:r>
            <a:r>
              <a:rPr lang="en-US" dirty="0" smtClean="0">
                <a:solidFill>
                  <a:srgbClr val="FF0000"/>
                </a:solidFill>
              </a:rPr>
              <a:t>absence of content filtering</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8229600" cy="1143000"/>
          </a:xfrm>
        </p:spPr>
        <p:txBody>
          <a:bodyPr/>
          <a:lstStyle/>
          <a:p>
            <a:r>
              <a:rPr lang="en-US" dirty="0" smtClean="0"/>
              <a:t>Circuit-Level Gateway</a:t>
            </a:r>
            <a:endParaRPr lang="en-US" dirty="0"/>
          </a:p>
        </p:txBody>
      </p:sp>
      <p:pic>
        <p:nvPicPr>
          <p:cNvPr id="4" name="Picture 6"/>
          <p:cNvPicPr>
            <a:picLocks noGrp="1" noChangeAspect="1" noChangeArrowheads="1"/>
          </p:cNvPicPr>
          <p:nvPr>
            <p:ph sz="quarter" idx="1"/>
          </p:nvPr>
        </p:nvPicPr>
        <p:blipFill>
          <a:blip r:embed="rId3" cstate="print"/>
          <a:srcRect l="4633" t="57272" r="4633" b="12529"/>
          <a:stretch>
            <a:fillRect/>
          </a:stretch>
        </p:blipFill>
        <p:spPr bwMode="auto">
          <a:xfrm>
            <a:off x="500459" y="2133600"/>
            <a:ext cx="8643541" cy="3722957"/>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1143000"/>
          </a:xfrm>
        </p:spPr>
        <p:txBody>
          <a:bodyPr/>
          <a:lstStyle/>
          <a:p>
            <a:r>
              <a:rPr lang="en-US" dirty="0" smtClean="0"/>
              <a:t>Introduction</a:t>
            </a:r>
            <a:endParaRPr lang="en-US" dirty="0"/>
          </a:p>
        </p:txBody>
      </p:sp>
      <p:sp>
        <p:nvSpPr>
          <p:cNvPr id="3" name="Content Placeholder 2"/>
          <p:cNvSpPr>
            <a:spLocks noGrp="1"/>
          </p:cNvSpPr>
          <p:nvPr>
            <p:ph sz="quarter" idx="1"/>
          </p:nvPr>
        </p:nvSpPr>
        <p:spPr>
          <a:xfrm>
            <a:off x="304800" y="1676400"/>
            <a:ext cx="8382000" cy="5410200"/>
          </a:xfrm>
        </p:spPr>
        <p:txBody>
          <a:bodyPr>
            <a:normAutofit fontScale="85000" lnSpcReduction="10000"/>
          </a:bodyPr>
          <a:lstStyle/>
          <a:p>
            <a:r>
              <a:rPr lang="en-US" dirty="0" smtClean="0"/>
              <a:t>Internet connectivity is no longer optional for organization.</a:t>
            </a:r>
          </a:p>
          <a:p>
            <a:pPr marL="0" indent="0">
              <a:buNone/>
            </a:pPr>
            <a:endParaRPr lang="en-US" dirty="0" smtClean="0"/>
          </a:p>
          <a:p>
            <a:r>
              <a:rPr lang="en-US" dirty="0" smtClean="0"/>
              <a:t>Using the Internet may create a threat to the organization. </a:t>
            </a:r>
          </a:p>
          <a:p>
            <a:pPr marL="0" indent="0">
              <a:buNone/>
            </a:pPr>
            <a:endParaRPr lang="en-US" dirty="0" smtClean="0"/>
          </a:p>
          <a:p>
            <a:r>
              <a:rPr lang="en-US" dirty="0" smtClean="0"/>
              <a:t>One solution is to equip each workstation and server on the premises network with strong security features e.g. intrusion protection. However, this is cost a lot when an organization has a thousands of system running on different OS.</a:t>
            </a:r>
          </a:p>
          <a:p>
            <a:pPr marL="0" indent="0">
              <a:buNone/>
            </a:pPr>
            <a:endParaRPr lang="en-US" dirty="0" smtClean="0"/>
          </a:p>
          <a:p>
            <a:r>
              <a:rPr lang="en-US" dirty="0" smtClean="0"/>
              <a:t>Thus, Firewall is inserted between the premises and Internet to establish a controlled link and to erect an outer security wall.</a:t>
            </a:r>
          </a:p>
          <a:p>
            <a:endParaRPr lang="en-US" dirty="0"/>
          </a:p>
          <a:p>
            <a:pPr>
              <a:buNone/>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8458200" cy="1143000"/>
          </a:xfrm>
        </p:spPr>
        <p:txBody>
          <a:bodyPr>
            <a:normAutofit/>
          </a:bodyPr>
          <a:lstStyle/>
          <a:p>
            <a:r>
              <a:rPr lang="en-US" b="1" dirty="0" smtClean="0"/>
              <a:t> </a:t>
            </a:r>
            <a:r>
              <a:rPr lang="en-US" sz="3600" b="1" dirty="0" smtClean="0"/>
              <a:t>Application-level and Circuit-level firewall </a:t>
            </a:r>
            <a:endParaRPr lang="en-US" sz="3600" b="1" dirty="0"/>
          </a:p>
        </p:txBody>
      </p:sp>
      <p:pic>
        <p:nvPicPr>
          <p:cNvPr id="27650" name="Picture 2" descr="http://3.bp.blogspot.com/_I_NMh4pyVd4/SucCmuJ_AnI/AAAAAAAAAKw/P2Y0ot95S2Q/s400/stage3-firewall.jpg"/>
          <p:cNvPicPr>
            <a:picLocks noChangeAspect="1" noChangeArrowheads="1"/>
          </p:cNvPicPr>
          <p:nvPr/>
        </p:nvPicPr>
        <p:blipFill>
          <a:blip r:embed="rId2" cstate="print"/>
          <a:srcRect/>
          <a:stretch>
            <a:fillRect/>
          </a:stretch>
        </p:blipFill>
        <p:spPr bwMode="auto">
          <a:xfrm>
            <a:off x="533400" y="2057400"/>
            <a:ext cx="8153400" cy="3886200"/>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Bastion </a:t>
            </a:r>
            <a:r>
              <a:rPr lang="en-US" dirty="0" smtClean="0"/>
              <a:t>Host</a:t>
            </a:r>
            <a:endParaRPr lang="en-US" dirty="0"/>
          </a:p>
        </p:txBody>
      </p:sp>
      <p:sp>
        <p:nvSpPr>
          <p:cNvPr id="3" name="Content Placeholder 2"/>
          <p:cNvSpPr>
            <a:spLocks noGrp="1"/>
          </p:cNvSpPr>
          <p:nvPr>
            <p:ph sz="quarter" idx="1"/>
          </p:nvPr>
        </p:nvSpPr>
        <p:spPr>
          <a:xfrm>
            <a:off x="228600" y="1524000"/>
            <a:ext cx="8610600" cy="5334000"/>
          </a:xfrm>
        </p:spPr>
        <p:txBody>
          <a:bodyPr>
            <a:normAutofit/>
          </a:bodyPr>
          <a:lstStyle/>
          <a:p>
            <a:r>
              <a:rPr lang="en-US" b="1" dirty="0" smtClean="0"/>
              <a:t>Bastion Host</a:t>
            </a:r>
            <a:r>
              <a:rPr lang="en-US" dirty="0" smtClean="0"/>
              <a:t> is a system identified by the firewall administrator as a critical strong point in the network’s security (</a:t>
            </a:r>
            <a:r>
              <a:rPr lang="en-AU" dirty="0" smtClean="0"/>
              <a:t>highly secure host system ).</a:t>
            </a:r>
          </a:p>
          <a:p>
            <a:pPr>
              <a:buNone/>
            </a:pPr>
            <a:endParaRPr lang="en-US" dirty="0" smtClean="0"/>
          </a:p>
          <a:p>
            <a:r>
              <a:rPr lang="en-US" dirty="0" smtClean="0"/>
              <a:t>Typically, bastion host serves as a platform for an application-level or circuit-level gateway.</a:t>
            </a:r>
          </a:p>
          <a:p>
            <a:pPr>
              <a:buNone/>
            </a:pPr>
            <a:endParaRPr lang="en-US" dirty="0" smtClean="0"/>
          </a:p>
          <a:p>
            <a:r>
              <a:rPr lang="en-US" dirty="0" smtClean="0"/>
              <a:t>For instance, a bastion host will run a secure version of the operating system, and may allow only essential services to be installed with a restricted set of Telnet, DNS, FTP and SMTP protocols. </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Host-Based Firewalls</a:t>
            </a:r>
            <a:endParaRPr lang="en-US" dirty="0"/>
          </a:p>
        </p:txBody>
      </p:sp>
      <p:sp>
        <p:nvSpPr>
          <p:cNvPr id="3" name="Content Placeholder 2"/>
          <p:cNvSpPr>
            <a:spLocks noGrp="1"/>
          </p:cNvSpPr>
          <p:nvPr>
            <p:ph sz="quarter" idx="1"/>
          </p:nvPr>
        </p:nvSpPr>
        <p:spPr>
          <a:xfrm>
            <a:off x="609600" y="1676400"/>
            <a:ext cx="7772400" cy="4572000"/>
          </a:xfrm>
        </p:spPr>
        <p:txBody>
          <a:bodyPr>
            <a:normAutofit/>
          </a:bodyPr>
          <a:lstStyle/>
          <a:p>
            <a:r>
              <a:rPr lang="en-US" dirty="0" smtClean="0"/>
              <a:t>A host-based firewall is a software module used to secure an individual host. </a:t>
            </a:r>
          </a:p>
          <a:p>
            <a:r>
              <a:rPr lang="en-US" dirty="0" smtClean="0"/>
              <a:t>It filters and restrict the flow of packets.</a:t>
            </a:r>
          </a:p>
          <a:p>
            <a:r>
              <a:rPr lang="en-US" dirty="0" smtClean="0"/>
              <a:t>A common location for such firewalls is a server because:</a:t>
            </a:r>
          </a:p>
          <a:p>
            <a:pPr lvl="1"/>
            <a:r>
              <a:rPr lang="en-US" dirty="0" smtClean="0"/>
              <a:t>Filtering rules can be tailored to the host environment.</a:t>
            </a:r>
          </a:p>
          <a:p>
            <a:pPr lvl="1"/>
            <a:r>
              <a:rPr lang="en-US" dirty="0" smtClean="0"/>
              <a:t>Both internal and external attack must pass through the firewall.</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8229600" cy="1143000"/>
          </a:xfrm>
        </p:spPr>
        <p:txBody>
          <a:bodyPr/>
          <a:lstStyle/>
          <a:p>
            <a:r>
              <a:rPr lang="en-US" dirty="0" smtClean="0"/>
              <a:t>Personal Firewall</a:t>
            </a:r>
            <a:endParaRPr lang="en-US" dirty="0"/>
          </a:p>
        </p:txBody>
      </p:sp>
      <p:sp>
        <p:nvSpPr>
          <p:cNvPr id="3" name="Content Placeholder 2"/>
          <p:cNvSpPr>
            <a:spLocks noGrp="1"/>
          </p:cNvSpPr>
          <p:nvPr>
            <p:ph sz="quarter" idx="1"/>
          </p:nvPr>
        </p:nvSpPr>
        <p:spPr>
          <a:xfrm>
            <a:off x="0" y="1371600"/>
            <a:ext cx="9144000" cy="5638800"/>
          </a:xfrm>
        </p:spPr>
        <p:txBody>
          <a:bodyPr>
            <a:noAutofit/>
          </a:bodyPr>
          <a:lstStyle/>
          <a:p>
            <a:r>
              <a:rPr lang="en-US" sz="2400" dirty="0" smtClean="0"/>
              <a:t>A personal firewall controls the traffic between a personal computer or workstation on one side and the Internet on the other side.</a:t>
            </a:r>
          </a:p>
          <a:p>
            <a:pPr>
              <a:buNone/>
            </a:pPr>
            <a:endParaRPr lang="en-US" sz="2400" dirty="0" smtClean="0"/>
          </a:p>
          <a:p>
            <a:r>
              <a:rPr lang="en-US" sz="2400" dirty="0" smtClean="0"/>
              <a:t>In a home environment with multiple computers connected to the Internet, firewall functionality can also be housed in a router that connects all of the home computers to a DSL, cable modem, or other Internet Interface.</a:t>
            </a:r>
          </a:p>
          <a:p>
            <a:endParaRPr lang="en-US" sz="2400" dirty="0" smtClean="0"/>
          </a:p>
          <a:p>
            <a:r>
              <a:rPr lang="en-US" sz="2400" dirty="0" smtClean="0"/>
              <a:t>Personal Firewall is much less complex than either server-based firewalls or stand-alone firewall.</a:t>
            </a:r>
          </a:p>
          <a:p>
            <a:endParaRPr lang="en-US" sz="2400" dirty="0" smtClean="0"/>
          </a:p>
          <a:p>
            <a:r>
              <a:rPr lang="en-US" sz="2400" dirty="0" smtClean="0"/>
              <a:t>The primary role of the personal firewall is to deny unauthorized remote access to the computer</a:t>
            </a:r>
            <a:endParaRPr lang="en-US" sz="24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8001000" cy="1143000"/>
          </a:xfrm>
        </p:spPr>
        <p:txBody>
          <a:bodyPr>
            <a:normAutofit fontScale="90000"/>
          </a:bodyPr>
          <a:lstStyle/>
          <a:p>
            <a:r>
              <a:rPr lang="en-US" dirty="0" smtClean="0"/>
              <a:t>Personal Firewall Example MAC OS X</a:t>
            </a:r>
            <a:endParaRPr lang="en-US" dirty="0"/>
          </a:p>
        </p:txBody>
      </p:sp>
      <p:pic>
        <p:nvPicPr>
          <p:cNvPr id="28674" name="Picture 2" descr="Mac OS X Firewall"/>
          <p:cNvPicPr>
            <a:picLocks noChangeAspect="1" noChangeArrowheads="1"/>
          </p:cNvPicPr>
          <p:nvPr/>
        </p:nvPicPr>
        <p:blipFill>
          <a:blip r:embed="rId2" cstate="print"/>
          <a:srcRect/>
          <a:stretch>
            <a:fillRect/>
          </a:stretch>
        </p:blipFill>
        <p:spPr bwMode="auto">
          <a:xfrm>
            <a:off x="1371600" y="1631290"/>
            <a:ext cx="5638800" cy="5226710"/>
          </a:xfrm>
          <a:prstGeom prst="rect">
            <a:avLst/>
          </a:prstGeom>
          <a:noFill/>
        </p:spPr>
      </p:pic>
      <p:cxnSp>
        <p:nvCxnSpPr>
          <p:cNvPr id="6" name="Straight Arrow Connector 5"/>
          <p:cNvCxnSpPr/>
          <p:nvPr/>
        </p:nvCxnSpPr>
        <p:spPr>
          <a:xfrm flipH="1">
            <a:off x="1905000" y="4648200"/>
            <a:ext cx="2895600" cy="6096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04800" y="5334000"/>
            <a:ext cx="2442656" cy="923330"/>
          </a:xfrm>
          <a:prstGeom prst="rect">
            <a:avLst/>
          </a:prstGeom>
          <a:solidFill>
            <a:schemeClr val="bg2"/>
          </a:solidFill>
          <a:ln>
            <a:solidFill>
              <a:srgbClr val="0070C0"/>
            </a:solidFill>
          </a:ln>
        </p:spPr>
        <p:txBody>
          <a:bodyPr wrap="none" rtlCol="0">
            <a:spAutoFit/>
          </a:bodyPr>
          <a:lstStyle/>
          <a:p>
            <a:r>
              <a:rPr lang="en-US" dirty="0" smtClean="0">
                <a:ln>
                  <a:solidFill>
                    <a:srgbClr val="FF0000"/>
                  </a:solidFill>
                </a:ln>
                <a:solidFill>
                  <a:srgbClr val="FFC000"/>
                </a:solidFill>
              </a:rPr>
              <a:t>It defined the port</a:t>
            </a:r>
          </a:p>
          <a:p>
            <a:r>
              <a:rPr lang="en-US" dirty="0" smtClean="0">
                <a:ln>
                  <a:solidFill>
                    <a:srgbClr val="FF0000"/>
                  </a:solidFill>
                </a:ln>
                <a:solidFill>
                  <a:srgbClr val="FFC000"/>
                </a:solidFill>
              </a:rPr>
              <a:t> numbers that accepted</a:t>
            </a:r>
          </a:p>
          <a:p>
            <a:endParaRPr lang="en-US" dirty="0">
              <a:ln>
                <a:solidFill>
                  <a:srgbClr val="FF0000"/>
                </a:solidFill>
              </a:ln>
              <a:solidFill>
                <a:srgbClr val="FFC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Distributed Firewall</a:t>
            </a:r>
            <a:endParaRPr lang="en-US" dirty="0"/>
          </a:p>
        </p:txBody>
      </p:sp>
      <p:sp>
        <p:nvSpPr>
          <p:cNvPr id="3" name="Content Placeholder 2"/>
          <p:cNvSpPr>
            <a:spLocks noGrp="1"/>
          </p:cNvSpPr>
          <p:nvPr>
            <p:ph sz="quarter" idx="1"/>
          </p:nvPr>
        </p:nvSpPr>
        <p:spPr>
          <a:xfrm>
            <a:off x="381000" y="1600200"/>
            <a:ext cx="8229600" cy="4525963"/>
          </a:xfrm>
        </p:spPr>
        <p:txBody>
          <a:bodyPr>
            <a:noAutofit/>
          </a:bodyPr>
          <a:lstStyle/>
          <a:p>
            <a:r>
              <a:rPr lang="en-US" sz="2400" dirty="0" smtClean="0"/>
              <a:t>With distributed firewall, it needs to establish both internal and external DMZ.</a:t>
            </a:r>
          </a:p>
          <a:p>
            <a:pPr>
              <a:buNone/>
            </a:pPr>
            <a:endParaRPr lang="en-US" sz="2400" dirty="0" smtClean="0"/>
          </a:p>
          <a:p>
            <a:r>
              <a:rPr lang="en-US" sz="2400" dirty="0" smtClean="0"/>
              <a:t>An important aspect of a distributed firewall configuration is security monitoring include:</a:t>
            </a:r>
          </a:p>
          <a:p>
            <a:pPr lvl="1"/>
            <a:r>
              <a:rPr lang="en-US" sz="2400" dirty="0" smtClean="0"/>
              <a:t> log aggregation and analysis</a:t>
            </a:r>
          </a:p>
          <a:p>
            <a:pPr lvl="1"/>
            <a:r>
              <a:rPr lang="en-US" sz="2400" dirty="0" smtClean="0"/>
              <a:t>firewall statistics</a:t>
            </a:r>
          </a:p>
          <a:p>
            <a:pPr lvl="1"/>
            <a:r>
              <a:rPr lang="en-US" sz="2400" dirty="0" smtClean="0"/>
              <a:t> fine-grained remote monitoring of individual hosts if needed. </a:t>
            </a:r>
          </a:p>
          <a:p>
            <a:endParaRPr lang="en-US" sz="24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lstStyle/>
          <a:p>
            <a:r>
              <a:rPr lang="en-US" dirty="0" smtClean="0"/>
              <a:t>Distributed Firewall</a:t>
            </a:r>
            <a:endParaRPr lang="en-US" dirty="0"/>
          </a:p>
        </p:txBody>
      </p:sp>
      <p:sp>
        <p:nvSpPr>
          <p:cNvPr id="3" name="Content Placeholder 2"/>
          <p:cNvSpPr>
            <a:spLocks noGrp="1"/>
          </p:cNvSpPr>
          <p:nvPr>
            <p:ph sz="quarter" idx="1"/>
          </p:nvPr>
        </p:nvSpPr>
        <p:spPr>
          <a:xfrm>
            <a:off x="381000" y="1752600"/>
            <a:ext cx="8229600" cy="4525963"/>
          </a:xfrm>
        </p:spPr>
        <p:txBody>
          <a:bodyPr>
            <a:noAutofit/>
          </a:bodyPr>
          <a:lstStyle/>
          <a:p>
            <a:r>
              <a:rPr lang="en-US" sz="2400" dirty="0" smtClean="0"/>
              <a:t>A distributed firewall configuration involves standalone firewall devices plus host-based firewalls, personal firewall working together under a central administrative control.</a:t>
            </a:r>
          </a:p>
          <a:p>
            <a:pPr>
              <a:buNone/>
            </a:pPr>
            <a:endParaRPr lang="en-US" sz="2400" dirty="0" smtClean="0"/>
          </a:p>
          <a:p>
            <a:r>
              <a:rPr lang="en-US" sz="2400" dirty="0" smtClean="0"/>
              <a:t>Administrators can configure host-resident firewalls on hundreds of servers and workstation as well as configuring personal firewalls on local and remote user systems. Tools let the network administrator set policies and monitor security across the entire network.</a:t>
            </a:r>
          </a:p>
          <a:p>
            <a:endParaRPr lang="en-US" sz="24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DMZ Network </a:t>
            </a:r>
            <a:endParaRPr lang="en-US" dirty="0"/>
          </a:p>
        </p:txBody>
      </p:sp>
      <p:sp>
        <p:nvSpPr>
          <p:cNvPr id="3" name="Content Placeholder 2"/>
          <p:cNvSpPr>
            <a:spLocks noGrp="1"/>
          </p:cNvSpPr>
          <p:nvPr>
            <p:ph sz="quarter" idx="1"/>
          </p:nvPr>
        </p:nvSpPr>
        <p:spPr/>
        <p:txBody>
          <a:bodyPr/>
          <a:lstStyle/>
          <a:p>
            <a:r>
              <a:rPr lang="en-US" dirty="0" smtClean="0"/>
              <a:t>DMZ (Demilitarized Zone) network is located between the external firewall and the internal firewall.</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Distributed Firewall</a:t>
            </a:r>
            <a:endParaRPr lang="en-US" dirty="0"/>
          </a:p>
        </p:txBody>
      </p:sp>
      <p:pic>
        <p:nvPicPr>
          <p:cNvPr id="37890" name="Picture 2" descr="6"/>
          <p:cNvPicPr>
            <a:picLocks noChangeAspect="1" noChangeArrowheads="1"/>
          </p:cNvPicPr>
          <p:nvPr/>
        </p:nvPicPr>
        <p:blipFill>
          <a:blip r:embed="rId2" cstate="print"/>
          <a:srcRect/>
          <a:stretch>
            <a:fillRect/>
          </a:stretch>
        </p:blipFill>
        <p:spPr bwMode="auto">
          <a:xfrm>
            <a:off x="2514600" y="1524000"/>
            <a:ext cx="4191000" cy="4857751"/>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for a firewall</a:t>
            </a:r>
            <a:endParaRPr lang="en-US" dirty="0"/>
          </a:p>
        </p:txBody>
      </p:sp>
      <p:sp>
        <p:nvSpPr>
          <p:cNvPr id="3" name="Content Placeholder 2"/>
          <p:cNvSpPr>
            <a:spLocks noGrp="1"/>
          </p:cNvSpPr>
          <p:nvPr>
            <p:ph sz="quarter" idx="1"/>
          </p:nvPr>
        </p:nvSpPr>
        <p:spPr/>
        <p:txBody>
          <a:bodyPr/>
          <a:lstStyle/>
          <a:p>
            <a:r>
              <a:rPr lang="en-US" dirty="0" smtClean="0"/>
              <a:t> All traffic from inside to outside, and vice versa, must pass through the firewall.</a:t>
            </a:r>
          </a:p>
          <a:p>
            <a:pPr marL="0" indent="0">
              <a:buNone/>
            </a:pPr>
            <a:endParaRPr lang="en-US" dirty="0" smtClean="0"/>
          </a:p>
          <a:p>
            <a:r>
              <a:rPr lang="en-US" dirty="0"/>
              <a:t> O</a:t>
            </a:r>
            <a:r>
              <a:rPr lang="en-US" dirty="0" smtClean="0"/>
              <a:t>nly authorized traffic, as defined by the local security policy, will be allowed to pass.</a:t>
            </a:r>
          </a:p>
          <a:p>
            <a:pPr marL="0" indent="0">
              <a:buNone/>
            </a:pPr>
            <a:endParaRPr lang="en-US" dirty="0" smtClean="0"/>
          </a:p>
          <a:p>
            <a:r>
              <a:rPr lang="en-US" dirty="0"/>
              <a:t> </a:t>
            </a:r>
            <a:r>
              <a:rPr lang="en-US" dirty="0" smtClean="0"/>
              <a:t>The firewall itself is immune to penetration. </a:t>
            </a:r>
            <a:endParaRPr lang="en-US" dirty="0"/>
          </a:p>
        </p:txBody>
      </p:sp>
    </p:spTree>
    <p:extLst>
      <p:ext uri="{BB962C8B-B14F-4D97-AF65-F5344CB8AC3E}">
        <p14:creationId xmlns:p14="http://schemas.microsoft.com/office/powerpoint/2010/main" xmlns="" val="6855155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normAutofit/>
          </a:bodyPr>
          <a:lstStyle/>
          <a:p>
            <a:r>
              <a:rPr lang="en-US" dirty="0" smtClean="0"/>
              <a:t> Techniques that used by Firewalls</a:t>
            </a:r>
            <a:endParaRPr lang="en-US" dirty="0"/>
          </a:p>
        </p:txBody>
      </p:sp>
      <p:sp>
        <p:nvSpPr>
          <p:cNvPr id="3" name="Content Placeholder 2"/>
          <p:cNvSpPr>
            <a:spLocks noGrp="1"/>
          </p:cNvSpPr>
          <p:nvPr>
            <p:ph sz="quarter" idx="1"/>
          </p:nvPr>
        </p:nvSpPr>
        <p:spPr>
          <a:xfrm>
            <a:off x="457200" y="1524000"/>
            <a:ext cx="8305800" cy="4953000"/>
          </a:xfrm>
        </p:spPr>
        <p:txBody>
          <a:bodyPr>
            <a:normAutofit fontScale="85000" lnSpcReduction="20000"/>
          </a:bodyPr>
          <a:lstStyle/>
          <a:p>
            <a:r>
              <a:rPr lang="en-US" b="1" dirty="0" smtClean="0"/>
              <a:t>Service Control:</a:t>
            </a:r>
            <a:r>
              <a:rPr lang="en-US" dirty="0" smtClean="0"/>
              <a:t> Determine the types of Internet services that can be accessed, inbound  or outbound. The Firewalls may filter traffic based on IP address, protocol, or port number.</a:t>
            </a:r>
          </a:p>
          <a:p>
            <a:pPr>
              <a:buNone/>
            </a:pPr>
            <a:endParaRPr lang="en-US" dirty="0" smtClean="0"/>
          </a:p>
          <a:p>
            <a:r>
              <a:rPr lang="en-US" b="1" dirty="0" smtClean="0"/>
              <a:t>Direction Control:</a:t>
            </a:r>
            <a:r>
              <a:rPr lang="en-US" dirty="0" smtClean="0"/>
              <a:t> Determined the direction in which particular requests may be initiated and allowed to flow through the firewall.</a:t>
            </a:r>
          </a:p>
          <a:p>
            <a:pPr>
              <a:buNone/>
            </a:pPr>
            <a:endParaRPr lang="en-US" dirty="0" smtClean="0"/>
          </a:p>
          <a:p>
            <a:r>
              <a:rPr lang="en-US" b="1" dirty="0" smtClean="0"/>
              <a:t>User Control: </a:t>
            </a:r>
            <a:r>
              <a:rPr lang="en-US" dirty="0" smtClean="0"/>
              <a:t>Controls access to a service according to which user is attempting to access it. This includes local user and external user.</a:t>
            </a:r>
          </a:p>
          <a:p>
            <a:pPr>
              <a:buNone/>
            </a:pPr>
            <a:endParaRPr lang="en-US" dirty="0" smtClean="0"/>
          </a:p>
          <a:p>
            <a:r>
              <a:rPr lang="en-US" b="1" dirty="0" smtClean="0"/>
              <a:t>Behavior Control: </a:t>
            </a:r>
            <a:r>
              <a:rPr lang="en-US" dirty="0" smtClean="0"/>
              <a:t>Controls how a particular services are used e.g. firewall may filter e-mail to eliminate spam.</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Types of Firewalls</a:t>
            </a:r>
            <a:endParaRPr lang="en-US" dirty="0"/>
          </a:p>
        </p:txBody>
      </p:sp>
      <p:sp>
        <p:nvSpPr>
          <p:cNvPr id="3" name="Content Placeholder 2"/>
          <p:cNvSpPr>
            <a:spLocks noGrp="1"/>
          </p:cNvSpPr>
          <p:nvPr>
            <p:ph sz="quarter" idx="1"/>
          </p:nvPr>
        </p:nvSpPr>
        <p:spPr>
          <a:xfrm>
            <a:off x="457200" y="1828800"/>
            <a:ext cx="8229600" cy="4525963"/>
          </a:xfrm>
        </p:spPr>
        <p:txBody>
          <a:bodyPr/>
          <a:lstStyle/>
          <a:p>
            <a:pPr marL="514350" indent="-514350">
              <a:buFont typeface="Wingdings" pitchFamily="2" charset="2"/>
              <a:buChar char="§"/>
            </a:pPr>
            <a:r>
              <a:rPr lang="en-US" dirty="0" smtClean="0"/>
              <a:t>Packet Filtering Firewalls</a:t>
            </a:r>
          </a:p>
          <a:p>
            <a:pPr marL="514350" indent="-514350">
              <a:buFont typeface="Wingdings" pitchFamily="2" charset="2"/>
              <a:buChar char="§"/>
            </a:pPr>
            <a:r>
              <a:rPr lang="en-US" dirty="0" smtClean="0"/>
              <a:t>Stateful Inspection Firewalls</a:t>
            </a:r>
          </a:p>
          <a:p>
            <a:pPr marL="514350" indent="-514350">
              <a:buFont typeface="Wingdings" pitchFamily="2" charset="2"/>
              <a:buChar char="§"/>
            </a:pPr>
            <a:r>
              <a:rPr lang="en-US" dirty="0" smtClean="0"/>
              <a:t>Application-Level Gateway</a:t>
            </a:r>
          </a:p>
          <a:p>
            <a:pPr marL="514350" indent="-514350">
              <a:buFont typeface="Wingdings" pitchFamily="2" charset="2"/>
              <a:buChar char="§"/>
            </a:pPr>
            <a:r>
              <a:rPr lang="en-US" dirty="0" smtClean="0"/>
              <a:t>Circuit-Level Gateway</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Packet Filtering Firewalls</a:t>
            </a:r>
            <a:br>
              <a:rPr lang="en-US" dirty="0" smtClean="0"/>
            </a:br>
            <a:endParaRPr lang="en-US" dirty="0"/>
          </a:p>
        </p:txBody>
      </p:sp>
      <p:sp>
        <p:nvSpPr>
          <p:cNvPr id="3" name="Content Placeholder 2"/>
          <p:cNvSpPr>
            <a:spLocks noGrp="1"/>
          </p:cNvSpPr>
          <p:nvPr>
            <p:ph sz="quarter" idx="1"/>
          </p:nvPr>
        </p:nvSpPr>
        <p:spPr>
          <a:xfrm>
            <a:off x="0" y="1447800"/>
            <a:ext cx="9144000" cy="5683155"/>
          </a:xfrm>
        </p:spPr>
        <p:txBody>
          <a:bodyPr>
            <a:noAutofit/>
          </a:bodyPr>
          <a:lstStyle/>
          <a:p>
            <a:r>
              <a:rPr lang="en-US" sz="2400" dirty="0" smtClean="0"/>
              <a:t>A packet filtering firewall applies a set of rules to each incoming and outgoing IP packet and then forward or discards the packet.</a:t>
            </a:r>
          </a:p>
          <a:p>
            <a:pPr>
              <a:buNone/>
            </a:pPr>
            <a:endParaRPr lang="en-US" sz="2400" dirty="0" smtClean="0"/>
          </a:p>
          <a:p>
            <a:r>
              <a:rPr lang="en-US" sz="2400" dirty="0" smtClean="0"/>
              <a:t>Filtering rules are based on information contained in a network packet:</a:t>
            </a:r>
          </a:p>
          <a:p>
            <a:pPr lvl="2"/>
            <a:r>
              <a:rPr lang="en-US" sz="2100" b="1" dirty="0" smtClean="0"/>
              <a:t> Source IP address</a:t>
            </a:r>
            <a:r>
              <a:rPr lang="en-US" sz="2100" dirty="0" smtClean="0"/>
              <a:t>: the IP address of the system that originate the IP packet (e.g. 192.178.1)</a:t>
            </a:r>
          </a:p>
          <a:p>
            <a:pPr lvl="2"/>
            <a:r>
              <a:rPr lang="en-US" sz="2100" b="1" dirty="0" smtClean="0"/>
              <a:t>Destination IP address</a:t>
            </a:r>
            <a:r>
              <a:rPr lang="en-US" sz="2100" dirty="0" smtClean="0"/>
              <a:t>: the IP address of the system the IP packet is trying to reach (e.g. 192.168.1.2)</a:t>
            </a:r>
          </a:p>
          <a:p>
            <a:pPr lvl="2"/>
            <a:r>
              <a:rPr lang="en-US" sz="2100" b="1" dirty="0" smtClean="0"/>
              <a:t>Source and destination transport-level address</a:t>
            </a:r>
            <a:r>
              <a:rPr lang="en-US" sz="2100" dirty="0" smtClean="0"/>
              <a:t>: the transport-level ( e.g. TCP or UDP) port number, which defines applications such as TELNET.</a:t>
            </a:r>
          </a:p>
          <a:p>
            <a:pPr lvl="2"/>
            <a:r>
              <a:rPr lang="en-US" sz="2100" b="1" dirty="0" smtClean="0"/>
              <a:t>IP protocol field</a:t>
            </a:r>
            <a:r>
              <a:rPr lang="en-US" sz="2100" dirty="0" smtClean="0"/>
              <a:t>: Defines the transport protocol.</a:t>
            </a:r>
          </a:p>
          <a:p>
            <a:pPr lvl="2"/>
            <a:r>
              <a:rPr lang="en-US" sz="2100" b="1" dirty="0" smtClean="0"/>
              <a:t>Interface:</a:t>
            </a:r>
            <a:r>
              <a:rPr lang="en-US" sz="2100" dirty="0" smtClean="0"/>
              <a:t> For a firewall with three or more ports, it defines which interface of the firewall the packet is destined for.</a:t>
            </a:r>
            <a:endParaRPr lang="en-US" sz="21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Packet Filtering Firewalls</a:t>
            </a:r>
            <a:br>
              <a:rPr lang="en-US" dirty="0" smtClean="0"/>
            </a:br>
            <a:endParaRPr lang="en-US" dirty="0"/>
          </a:p>
        </p:txBody>
      </p:sp>
      <p:sp>
        <p:nvSpPr>
          <p:cNvPr id="3" name="Content Placeholder 2"/>
          <p:cNvSpPr>
            <a:spLocks noGrp="1"/>
          </p:cNvSpPr>
          <p:nvPr>
            <p:ph sz="quarter" idx="1"/>
          </p:nvPr>
        </p:nvSpPr>
        <p:spPr>
          <a:xfrm>
            <a:off x="457200" y="1600200"/>
            <a:ext cx="8308848" cy="5257800"/>
          </a:xfrm>
        </p:spPr>
        <p:txBody>
          <a:bodyPr>
            <a:normAutofit fontScale="92500" lnSpcReduction="20000"/>
          </a:bodyPr>
          <a:lstStyle/>
          <a:p>
            <a:r>
              <a:rPr lang="en-US" dirty="0" smtClean="0"/>
              <a:t>The packet filter is typically set up as a list of rules based on matches to fields on the IP or TCP header.</a:t>
            </a:r>
          </a:p>
          <a:p>
            <a:r>
              <a:rPr lang="en-US" dirty="0" smtClean="0"/>
              <a:t>If there is a match to one of the rules, that rules is invoked to determine whether to forward or discard the packet. </a:t>
            </a:r>
          </a:p>
          <a:p>
            <a:r>
              <a:rPr lang="en-US" dirty="0" smtClean="0"/>
              <a:t>If there is no match to any rule, then a default action is taken.</a:t>
            </a:r>
          </a:p>
          <a:p>
            <a:r>
              <a:rPr lang="en-US" dirty="0" smtClean="0"/>
              <a:t>Two default policies are possible:</a:t>
            </a:r>
          </a:p>
          <a:p>
            <a:pPr lvl="1"/>
            <a:r>
              <a:rPr lang="en-US" dirty="0" smtClean="0"/>
              <a:t>Default = discard : that which is not expressly permitted is prohibited. ( more conservative) used by government organizations and businesses.</a:t>
            </a:r>
          </a:p>
          <a:p>
            <a:pPr lvl="1">
              <a:buNone/>
            </a:pPr>
            <a:endParaRPr lang="en-US" dirty="0" smtClean="0"/>
          </a:p>
          <a:p>
            <a:pPr lvl="1"/>
            <a:r>
              <a:rPr lang="en-US" dirty="0" smtClean="0"/>
              <a:t>Default = forward: that which is not expressly prohibited is permitted. ( more open) used by universities.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Packet Filtering Firewalls</a:t>
            </a:r>
            <a:br>
              <a:rPr lang="en-US" dirty="0" smtClean="0"/>
            </a:br>
            <a:endParaRPr lang="en-US" dirty="0"/>
          </a:p>
        </p:txBody>
      </p:sp>
      <p:pic>
        <p:nvPicPr>
          <p:cNvPr id="5" name="Picture 4" descr="packet-filter-firwal.jpg"/>
          <p:cNvPicPr>
            <a:picLocks noChangeAspect="1"/>
          </p:cNvPicPr>
          <p:nvPr/>
        </p:nvPicPr>
        <p:blipFill>
          <a:blip r:embed="rId2" cstate="print"/>
          <a:stretch>
            <a:fillRect/>
          </a:stretch>
        </p:blipFill>
        <p:spPr>
          <a:xfrm>
            <a:off x="2362200" y="1828800"/>
            <a:ext cx="4330690" cy="394716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4507</TotalTime>
  <Words>2038</Words>
  <Application>Microsoft Office PowerPoint</Application>
  <PresentationFormat>On-screen Show (4:3)</PresentationFormat>
  <Paragraphs>226</Paragraphs>
  <Slides>38</Slides>
  <Notes>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0" baseType="lpstr">
      <vt:lpstr>Median</vt:lpstr>
      <vt:lpstr>Bitmap Image</vt:lpstr>
      <vt:lpstr>NET 536 Network Security</vt:lpstr>
      <vt:lpstr> lecture contents: </vt:lpstr>
      <vt:lpstr>Introduction</vt:lpstr>
      <vt:lpstr>Goals for a firewall</vt:lpstr>
      <vt:lpstr> Techniques that used by Firewalls</vt:lpstr>
      <vt:lpstr> Types of Firewalls</vt:lpstr>
      <vt:lpstr> Packet Filtering Firewalls </vt:lpstr>
      <vt:lpstr>Packet Filtering Firewalls </vt:lpstr>
      <vt:lpstr>Packet Filtering Firewalls </vt:lpstr>
      <vt:lpstr>Packet Filtering Firewalls Examples </vt:lpstr>
      <vt:lpstr>Packet Filtering Firewalls Examples </vt:lpstr>
      <vt:lpstr>Packet Filtering Firewalls Examples </vt:lpstr>
      <vt:lpstr>Packet Filtering Firewalls Examples </vt:lpstr>
      <vt:lpstr>Slide 14</vt:lpstr>
      <vt:lpstr>Slide 15</vt:lpstr>
      <vt:lpstr>Packet Filtering Firewalls</vt:lpstr>
      <vt:lpstr>Port Numbering</vt:lpstr>
      <vt:lpstr>Port Numbering</vt:lpstr>
      <vt:lpstr>     Stateful Inspection Firewalls    </vt:lpstr>
      <vt:lpstr>   Stateful Inspection Firewalls   </vt:lpstr>
      <vt:lpstr>   Stateful Inspection Vs Packet filtering Firewalls   </vt:lpstr>
      <vt:lpstr>  Stateful Inspection Firewalls  </vt:lpstr>
      <vt:lpstr>  Stateful Inspection Firewalls  </vt:lpstr>
      <vt:lpstr>  Stateful Inspection Firewalls   </vt:lpstr>
      <vt:lpstr>Application-Level Gateway </vt:lpstr>
      <vt:lpstr>Application-Level Gateway </vt:lpstr>
      <vt:lpstr>Application-Level Gateway </vt:lpstr>
      <vt:lpstr>Circuit-Level Gateway</vt:lpstr>
      <vt:lpstr>Circuit-Level Gateway</vt:lpstr>
      <vt:lpstr> Application-level and Circuit-level firewall </vt:lpstr>
      <vt:lpstr>Bastion Host</vt:lpstr>
      <vt:lpstr>Host-Based Firewalls</vt:lpstr>
      <vt:lpstr>Personal Firewall</vt:lpstr>
      <vt:lpstr>Personal Firewall Example MAC OS X</vt:lpstr>
      <vt:lpstr>Distributed Firewall</vt:lpstr>
      <vt:lpstr>Distributed Firewall</vt:lpstr>
      <vt:lpstr>DMZ Network </vt:lpstr>
      <vt:lpstr>Distributed Firewall</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Amal</dc:creator>
  <cp:lastModifiedBy>Shuroog</cp:lastModifiedBy>
  <cp:revision>108</cp:revision>
  <dcterms:created xsi:type="dcterms:W3CDTF">2010-02-18T11:21:06Z</dcterms:created>
  <dcterms:modified xsi:type="dcterms:W3CDTF">2015-02-14T11:42:54Z</dcterms:modified>
</cp:coreProperties>
</file>