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26"/>
  </p:notesMasterIdLst>
  <p:sldIdLst>
    <p:sldId id="349" r:id="rId2"/>
    <p:sldId id="345" r:id="rId3"/>
    <p:sldId id="419" r:id="rId4"/>
    <p:sldId id="433" r:id="rId5"/>
    <p:sldId id="445" r:id="rId6"/>
    <p:sldId id="434" r:id="rId7"/>
    <p:sldId id="435" r:id="rId8"/>
    <p:sldId id="436" r:id="rId9"/>
    <p:sldId id="437" r:id="rId10"/>
    <p:sldId id="438" r:id="rId11"/>
    <p:sldId id="439" r:id="rId12"/>
    <p:sldId id="440" r:id="rId13"/>
    <p:sldId id="441" r:id="rId14"/>
    <p:sldId id="443" r:id="rId15"/>
    <p:sldId id="420" r:id="rId16"/>
    <p:sldId id="421" r:id="rId17"/>
    <p:sldId id="422" r:id="rId18"/>
    <p:sldId id="423" r:id="rId19"/>
    <p:sldId id="425" r:id="rId20"/>
    <p:sldId id="424" r:id="rId21"/>
    <p:sldId id="426" r:id="rId22"/>
    <p:sldId id="427" r:id="rId23"/>
    <p:sldId id="431" r:id="rId24"/>
    <p:sldId id="432"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103" autoAdjust="0"/>
    <p:restoredTop sz="87563" autoAdjust="0"/>
  </p:normalViewPr>
  <p:slideViewPr>
    <p:cSldViewPr>
      <p:cViewPr>
        <p:scale>
          <a:sx n="75" d="100"/>
          <a:sy n="75" d="100"/>
        </p:scale>
        <p:origin x="-145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87542E-3AB6-4FB7-8E9E-3E5F05117DF4}" type="datetimeFigureOut">
              <a:rPr lang="en-US" smtClean="0"/>
              <a:pPr/>
              <a:t>9/2/2014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22646A-22A1-44F4-AF49-C2560E318CFC}" type="slidenum">
              <a:rPr lang="en-US" smtClean="0"/>
              <a:pPr/>
              <a:t>‹#›</a:t>
            </a:fld>
            <a:endParaRPr lang="en-US"/>
          </a:p>
        </p:txBody>
      </p:sp>
    </p:spTree>
    <p:extLst>
      <p:ext uri="{BB962C8B-B14F-4D97-AF65-F5344CB8AC3E}">
        <p14:creationId xmlns="" xmlns:p14="http://schemas.microsoft.com/office/powerpoint/2010/main" val="3671166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22646A-22A1-44F4-AF49-C2560E318CFC}" type="slidenum">
              <a:rPr lang="en-US" smtClean="0"/>
              <a:pPr/>
              <a:t>1</a:t>
            </a:fld>
            <a:endParaRPr lang="en-US"/>
          </a:p>
        </p:txBody>
      </p:sp>
    </p:spTree>
    <p:extLst>
      <p:ext uri="{BB962C8B-B14F-4D97-AF65-F5344CB8AC3E}">
        <p14:creationId xmlns="" xmlns:p14="http://schemas.microsoft.com/office/powerpoint/2010/main" val="35314798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36576"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ctr" anchorCtr="0"/>
          <a:lstStyle>
            <a:lvl1pPr>
              <a:defRPr cap="all" baseline="0">
                <a:solidFill>
                  <a:schemeClr val="accent2"/>
                </a:solidFill>
                <a:effectLst>
                  <a:outerShdw blurRad="38100" dist="38100" dir="2700000" algn="tl">
                    <a:srgbClr val="000000">
                      <a:alpha val="43137"/>
                    </a:srgbClr>
                  </a:outerShdw>
                </a:effectLst>
              </a:defRPr>
            </a:lvl1pPr>
          </a:lstStyle>
          <a:p>
            <a:r>
              <a:rPr kumimoji="0" lang="en-US" dirty="0" smtClean="0"/>
              <a:t>Click to edit Master title style</a:t>
            </a:r>
            <a:endParaRPr kumimoji="0" lang="en-US" dirty="0"/>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7" name="Footer Placeholder 16"/>
          <p:cNvSpPr>
            <a:spLocks noGrp="1"/>
          </p:cNvSpPr>
          <p:nvPr>
            <p:ph type="ftr" sz="quarter" idx="11"/>
          </p:nvPr>
        </p:nvSpPr>
        <p:spPr>
          <a:xfrm>
            <a:off x="304800" y="6096000"/>
            <a:ext cx="1981200" cy="609600"/>
          </a:xfrm>
        </p:spPr>
        <p:txBody>
          <a:bodyPr/>
          <a:lstStyle>
            <a:lvl1pPr algn="l">
              <a:defRPr sz="1600">
                <a:solidFill>
                  <a:schemeClr val="tx1"/>
                </a:solidFill>
              </a:defRPr>
            </a:lvl1pPr>
          </a:lstStyle>
          <a:p>
            <a:r>
              <a:rPr lang="en-US" smtClean="0"/>
              <a:t>Networks and Communication Department</a:t>
            </a:r>
            <a:endParaRPr lang="en-US" dirty="0"/>
          </a:p>
        </p:txBody>
      </p:sp>
      <p:pic>
        <p:nvPicPr>
          <p:cNvPr id="18434" name="Picture 2" descr="http://www.pnu.edu.sa/ar/Faculties/ComputerScience/PhotoGalleryPics/%D9%83%D9%84%D9%8A%D8%A9%20%D8%B9%D9%84%D9%88%D9%85%20%D8%A7%D9%84%D8%AD%D8%A7%D8%B3%D8%A8%20%D9%88%D8%A7%D9%84%D9%85%D8%B9%D9%84%D9%88%D9%85%D8%A7%D8%AA%20%D8%B4%D8%B9%D8%A7%D8%B1.jpg"/>
          <p:cNvPicPr>
            <a:picLocks noChangeAspect="1" noChangeArrowheads="1"/>
          </p:cNvPicPr>
          <p:nvPr userDrawn="1"/>
        </p:nvPicPr>
        <p:blipFill>
          <a:blip r:embed="rId2" cstate="print"/>
          <a:srcRect l="19661" t="6554" r="17422" b="35773"/>
          <a:stretch>
            <a:fillRect/>
          </a:stretch>
        </p:blipFill>
        <p:spPr bwMode="auto">
          <a:xfrm>
            <a:off x="304800" y="4038600"/>
            <a:ext cx="1995055" cy="1828800"/>
          </a:xfrm>
          <a:prstGeom prst="rect">
            <a:avLst/>
          </a:prstGeom>
          <a:noFill/>
        </p:spPr>
      </p:pic>
      <p:pic>
        <p:nvPicPr>
          <p:cNvPr id="18436" name="Picture 4" descr="جامعة الأميرة نورة بنت عبد الرحمن"/>
          <p:cNvPicPr>
            <a:picLocks noChangeAspect="1" noChangeArrowheads="1"/>
          </p:cNvPicPr>
          <p:nvPr userDrawn="1"/>
        </p:nvPicPr>
        <p:blipFill>
          <a:blip r:embed="rId3" cstate="print"/>
          <a:srcRect/>
          <a:stretch>
            <a:fillRect/>
          </a:stretch>
        </p:blipFill>
        <p:spPr bwMode="auto">
          <a:xfrm>
            <a:off x="2797865" y="685800"/>
            <a:ext cx="3145735" cy="2743200"/>
          </a:xfrm>
          <a:prstGeom prst="rect">
            <a:avLst/>
          </a:prstGeom>
          <a:noFill/>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C1646B-55E0-427C-AFF0-1FBCA447F298}" type="datetime5">
              <a:rPr lang="en-GB" smtClean="0"/>
              <a:pPr/>
              <a:t>2-Sep-14</a:t>
            </a:fld>
            <a:endParaRPr lang="en-US"/>
          </a:p>
        </p:txBody>
      </p:sp>
      <p:sp>
        <p:nvSpPr>
          <p:cNvPr id="5" name="Footer Placeholder 4"/>
          <p:cNvSpPr>
            <a:spLocks noGrp="1"/>
          </p:cNvSpPr>
          <p:nvPr>
            <p:ph type="ftr" sz="quarter" idx="11"/>
          </p:nvPr>
        </p:nvSpPr>
        <p:spPr/>
        <p:txBody>
          <a:bodyPr/>
          <a:lstStyle/>
          <a:p>
            <a:r>
              <a:rPr lang="en-US" smtClean="0"/>
              <a:t>Networks and Communication Department</a:t>
            </a:r>
            <a:endParaRPr lang="en-US"/>
          </a:p>
        </p:txBody>
      </p:sp>
      <p:sp>
        <p:nvSpPr>
          <p:cNvPr id="6" name="Slide Number Placeholder 5"/>
          <p:cNvSpPr>
            <a:spLocks noGrp="1"/>
          </p:cNvSpPr>
          <p:nvPr>
            <p:ph type="sldNum" sz="quarter" idx="12"/>
          </p:nvPr>
        </p:nvSpPr>
        <p:spPr/>
        <p:txBody>
          <a:bodyPr/>
          <a:lstStyle/>
          <a:p>
            <a:fld id="{ED19A39A-DE17-4F7B-8932-6C19FDDBCA6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EA98B24B-E5E6-48A8-B7F6-A1DF958569A1}" type="datetime5">
              <a:rPr lang="en-GB" smtClean="0"/>
              <a:pPr/>
              <a:t>2-Sep-14</a:t>
            </a:fld>
            <a:endParaRPr lang="en-US"/>
          </a:p>
        </p:txBody>
      </p:sp>
      <p:sp>
        <p:nvSpPr>
          <p:cNvPr id="5" name="Footer Placeholder 4"/>
          <p:cNvSpPr>
            <a:spLocks noGrp="1"/>
          </p:cNvSpPr>
          <p:nvPr>
            <p:ph type="ftr" sz="quarter" idx="11"/>
          </p:nvPr>
        </p:nvSpPr>
        <p:spPr>
          <a:xfrm>
            <a:off x="457201" y="6248207"/>
            <a:ext cx="5573483" cy="365125"/>
          </a:xfrm>
        </p:spPr>
        <p:txBody>
          <a:bodyPr/>
          <a:lstStyle/>
          <a:p>
            <a:r>
              <a:rPr lang="en-US" smtClean="0"/>
              <a:t>Networks and Communication Department</a:t>
            </a:r>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ED19A39A-DE17-4F7B-8932-6C19FDDBCA6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E89EAC4-F632-465B-A9BE-BE29AA561740}" type="datetime5">
              <a:rPr lang="en-GB" smtClean="0"/>
              <a:pPr/>
              <a:t>2-Sep-14</a:t>
            </a:fld>
            <a:endParaRPr lang="en-US"/>
          </a:p>
        </p:txBody>
      </p:sp>
      <p:sp>
        <p:nvSpPr>
          <p:cNvPr id="5" name="Footer Placeholder 4"/>
          <p:cNvSpPr>
            <a:spLocks noGrp="1"/>
          </p:cNvSpPr>
          <p:nvPr>
            <p:ph type="ftr" sz="quarter" idx="11"/>
          </p:nvPr>
        </p:nvSpPr>
        <p:spPr/>
        <p:txBody>
          <a:bodyPr/>
          <a:lstStyle/>
          <a:p>
            <a:r>
              <a:rPr lang="en-US" smtClean="0"/>
              <a:t>Networks and Communication Department</a:t>
            </a:r>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D19A39A-DE17-4F7B-8932-6C19FDDBCA65}"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1"/>
            <a:ext cx="7123113" cy="1219200"/>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dirty="0" smtClean="0"/>
              <a:t>Click to edit Master title style</a:t>
            </a:r>
            <a:endParaRPr kumimoji="0" lang="en-US" dirty="0"/>
          </a:p>
        </p:txBody>
      </p:sp>
      <p:sp>
        <p:nvSpPr>
          <p:cNvPr id="12" name="Date Placeholder 11"/>
          <p:cNvSpPr>
            <a:spLocks noGrp="1"/>
          </p:cNvSpPr>
          <p:nvPr>
            <p:ph type="dt" sz="half" idx="10"/>
          </p:nvPr>
        </p:nvSpPr>
        <p:spPr/>
        <p:txBody>
          <a:bodyPr/>
          <a:lstStyle/>
          <a:p>
            <a:fld id="{C1D91605-4D8E-4FA6-81DA-9D757CE71F6E}" type="datetime5">
              <a:rPr lang="en-GB" smtClean="0"/>
              <a:pPr/>
              <a:t>2-Sep-14</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ED19A39A-DE17-4F7B-8932-6C19FDDBCA65}" type="slidenum">
              <a:rPr lang="en-US" smtClean="0"/>
              <a:pPr/>
              <a:t>‹#›</a:t>
            </a:fld>
            <a:endParaRPr lang="en-US"/>
          </a:p>
        </p:txBody>
      </p:sp>
      <p:sp>
        <p:nvSpPr>
          <p:cNvPr id="14" name="Footer Placeholder 13"/>
          <p:cNvSpPr>
            <a:spLocks noGrp="1"/>
          </p:cNvSpPr>
          <p:nvPr>
            <p:ph type="ftr" sz="quarter" idx="12"/>
          </p:nvPr>
        </p:nvSpPr>
        <p:spPr/>
        <p:txBody>
          <a:bodyPr/>
          <a:lstStyle/>
          <a:p>
            <a:r>
              <a:rPr lang="en-US" smtClean="0"/>
              <a:t>Networks and Communication Department</a:t>
            </a:r>
            <a:endParaRPr lang="en-US"/>
          </a:p>
        </p:txBody>
      </p:sp>
      <p:pic>
        <p:nvPicPr>
          <p:cNvPr id="10" name="Picture 2" descr="http://www.pnu.edu.sa/ar/Faculties/ComputerScience/PhotoGalleryPics/%D9%83%D9%84%D9%8A%D8%A9%20%D8%B9%D9%84%D9%88%D9%85%20%D8%A7%D9%84%D8%AD%D8%A7%D8%B3%D8%A8%20%D9%88%D8%A7%D9%84%D9%85%D8%B9%D9%84%D9%88%D9%85%D8%A7%D8%AA%20%D8%B4%D8%B9%D8%A7%D8%B1.jpg"/>
          <p:cNvPicPr>
            <a:picLocks noChangeAspect="1" noChangeArrowheads="1"/>
          </p:cNvPicPr>
          <p:nvPr userDrawn="1"/>
        </p:nvPicPr>
        <p:blipFill>
          <a:blip r:embed="rId2" cstate="print"/>
          <a:srcRect l="19661" t="6554" r="17422" b="35773"/>
          <a:stretch>
            <a:fillRect/>
          </a:stretch>
        </p:blipFill>
        <p:spPr bwMode="auto">
          <a:xfrm>
            <a:off x="2" y="2743200"/>
            <a:ext cx="1330038" cy="1219200"/>
          </a:xfrm>
          <a:prstGeom prst="rect">
            <a:avLst/>
          </a:prstGeom>
          <a:noFill/>
        </p:spPr>
      </p:pic>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9246B7CB-C041-4787-B6DC-DAB688A30E96}" type="datetime5">
              <a:rPr lang="en-GB" smtClean="0"/>
              <a:pPr/>
              <a:t>2-Sep-14</a:t>
            </a:fld>
            <a:endParaRPr lang="en-US"/>
          </a:p>
        </p:txBody>
      </p:sp>
      <p:sp>
        <p:nvSpPr>
          <p:cNvPr id="10" name="Slide Number Placeholder 9"/>
          <p:cNvSpPr>
            <a:spLocks noGrp="1"/>
          </p:cNvSpPr>
          <p:nvPr>
            <p:ph type="sldNum" sz="quarter" idx="16"/>
          </p:nvPr>
        </p:nvSpPr>
        <p:spPr/>
        <p:txBody>
          <a:bodyPr rtlCol="0"/>
          <a:lstStyle/>
          <a:p>
            <a:fld id="{ED19A39A-DE17-4F7B-8932-6C19FDDBCA65}" type="slidenum">
              <a:rPr lang="en-US" smtClean="0"/>
              <a:pPr/>
              <a:t>‹#›</a:t>
            </a:fld>
            <a:endParaRPr lang="en-US"/>
          </a:p>
        </p:txBody>
      </p:sp>
      <p:sp>
        <p:nvSpPr>
          <p:cNvPr id="12" name="Footer Placeholder 11"/>
          <p:cNvSpPr>
            <a:spLocks noGrp="1"/>
          </p:cNvSpPr>
          <p:nvPr>
            <p:ph type="ftr" sz="quarter" idx="17"/>
          </p:nvPr>
        </p:nvSpPr>
        <p:spPr/>
        <p:txBody>
          <a:bodyPr rtlCol="0"/>
          <a:lstStyle/>
          <a:p>
            <a:r>
              <a:rPr lang="en-US" smtClean="0"/>
              <a:t>Networks and Communication Department</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013FA86A-9FA5-4247-B3D0-592EB20291FE}" type="datetime5">
              <a:rPr lang="en-GB" smtClean="0"/>
              <a:pPr/>
              <a:t>2-Sep-14</a:t>
            </a:fld>
            <a:endParaRPr lang="en-US"/>
          </a:p>
        </p:txBody>
      </p:sp>
      <p:sp>
        <p:nvSpPr>
          <p:cNvPr id="12" name="Slide Number Placeholder 11"/>
          <p:cNvSpPr>
            <a:spLocks noGrp="1"/>
          </p:cNvSpPr>
          <p:nvPr>
            <p:ph type="sldNum" sz="quarter" idx="16"/>
          </p:nvPr>
        </p:nvSpPr>
        <p:spPr/>
        <p:txBody>
          <a:bodyPr rtlCol="0"/>
          <a:lstStyle/>
          <a:p>
            <a:fld id="{ED19A39A-DE17-4F7B-8932-6C19FDDBCA65}" type="slidenum">
              <a:rPr lang="en-US" smtClean="0"/>
              <a:pPr/>
              <a:t>‹#›</a:t>
            </a:fld>
            <a:endParaRPr lang="en-US"/>
          </a:p>
        </p:txBody>
      </p:sp>
      <p:sp>
        <p:nvSpPr>
          <p:cNvPr id="14" name="Footer Placeholder 13"/>
          <p:cNvSpPr>
            <a:spLocks noGrp="1"/>
          </p:cNvSpPr>
          <p:nvPr>
            <p:ph type="ftr" sz="quarter" idx="17"/>
          </p:nvPr>
        </p:nvSpPr>
        <p:spPr/>
        <p:txBody>
          <a:bodyPr rtlCol="0"/>
          <a:lstStyle/>
          <a:p>
            <a:r>
              <a:rPr lang="en-US" smtClean="0"/>
              <a:t>Networks and Communication Department</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rtlCol="0" anchor="ctr"/>
          <a:lstStyle>
            <a:lvl1pPr marL="0" indent="0" algn="ctr">
              <a:buFontTx/>
              <a:buNone/>
              <a:defRPr sz="2000" b="1">
                <a:solidFill>
                  <a:srgbClr val="FFFFFF"/>
                </a:solidFill>
              </a:defRPr>
            </a:lvl1pPr>
          </a:lstStyle>
          <a:p>
            <a:pPr lvl="0" eaLnBrk="1" latinLnBrk="0" hangingPunct="1"/>
            <a:r>
              <a:rPr kumimoji="0" lang="en-US" dirty="0"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rtlCol="0" anchor="ctr"/>
          <a:lstStyle>
            <a:lvl1pPr marL="0" indent="0" algn="ctr">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C35CFEB-5219-408E-85B2-88F5EEE70346}" type="datetime5">
              <a:rPr lang="en-GB" smtClean="0"/>
              <a:pPr/>
              <a:t>2-Sep-14</a:t>
            </a:fld>
            <a:endParaRPr lang="en-US" dirty="0"/>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ED19A39A-DE17-4F7B-8932-6C19FDDBCA6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ACAB01-0E77-4BEE-9AD7-8148EA0B71E2}" type="datetime5">
              <a:rPr lang="en-GB" smtClean="0"/>
              <a:pPr/>
              <a:t>2-Sep-14</a:t>
            </a:fld>
            <a:endParaRPr lang="en-US"/>
          </a:p>
        </p:txBody>
      </p:sp>
      <p:sp>
        <p:nvSpPr>
          <p:cNvPr id="3" name="Footer Placeholder 2"/>
          <p:cNvSpPr>
            <a:spLocks noGrp="1"/>
          </p:cNvSpPr>
          <p:nvPr>
            <p:ph type="ftr" sz="quarter" idx="11"/>
          </p:nvPr>
        </p:nvSpPr>
        <p:spPr/>
        <p:txBody>
          <a:bodyPr/>
          <a:lstStyle/>
          <a:p>
            <a:r>
              <a:rPr lang="en-US" smtClean="0"/>
              <a:t>Networks and Communication Department</a:t>
            </a: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ED19A39A-DE17-4F7B-8932-6C19FDDBCA6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0BA6EDB-4537-483F-AA74-AB333711A024}" type="datetime5">
              <a:rPr lang="en-GB" smtClean="0"/>
              <a:pPr/>
              <a:t>2-Sep-14</a:t>
            </a:fld>
            <a:endParaRPr lang="en-US"/>
          </a:p>
        </p:txBody>
      </p:sp>
      <p:sp>
        <p:nvSpPr>
          <p:cNvPr id="6" name="Footer Placeholder 5"/>
          <p:cNvSpPr>
            <a:spLocks noGrp="1"/>
          </p:cNvSpPr>
          <p:nvPr>
            <p:ph type="ftr" sz="quarter" idx="11"/>
          </p:nvPr>
        </p:nvSpPr>
        <p:spPr/>
        <p:txBody>
          <a:bodyPr/>
          <a:lstStyle/>
          <a:p>
            <a:r>
              <a:rPr lang="en-US" smtClean="0"/>
              <a:t>Networks and Communication Department</a:t>
            </a:r>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ED19A39A-DE17-4F7B-8932-6C19FDDBCA65}"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4CA3C764-F32B-4021-9581-DD0BC4450052}" type="datetime5">
              <a:rPr lang="en-GB" smtClean="0"/>
              <a:pPr/>
              <a:t>2-Sep-14</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ED19A39A-DE17-4F7B-8932-6C19FDDBCA65}"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r>
              <a:rPr lang="en-US" smtClean="0"/>
              <a:t>Networks and Communication Department</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D2F3BA5C-75E4-4AF8-ACCF-D94D37B7730B}" type="datetime5">
              <a:rPr lang="en-GB" smtClean="0"/>
              <a:pPr/>
              <a:t>2-Sep-14</a:t>
            </a:fld>
            <a:endParaRPr lang="en-US"/>
          </a:p>
        </p:txBody>
      </p:sp>
      <p:sp>
        <p:nvSpPr>
          <p:cNvPr id="3" name="Footer Placeholder 2"/>
          <p:cNvSpPr>
            <a:spLocks noGrp="1"/>
          </p:cNvSpPr>
          <p:nvPr>
            <p:ph type="ftr" sz="quarter" idx="3"/>
          </p:nvPr>
        </p:nvSpPr>
        <p:spPr>
          <a:xfrm>
            <a:off x="3352800" y="6248400"/>
            <a:ext cx="5421083" cy="365125"/>
          </a:xfrm>
          <a:prstGeom prst="rect">
            <a:avLst/>
          </a:prstGeom>
        </p:spPr>
        <p:txBody>
          <a:bodyPr vert="horz" anchor="ctr"/>
          <a:lstStyle>
            <a:lvl1pPr algn="r" eaLnBrk="1" latinLnBrk="0" hangingPunct="1">
              <a:defRPr kumimoji="0" sz="1400">
                <a:solidFill>
                  <a:schemeClr val="tx2"/>
                </a:solidFill>
              </a:defRPr>
            </a:lvl1pPr>
          </a:lstStyle>
          <a:p>
            <a:r>
              <a:rPr lang="en-US" smtClean="0"/>
              <a:t>Networks and Communication Department</a:t>
            </a:r>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anchor="ctr" anchorCtr="0">
            <a:normAutofit/>
          </a:bodyPr>
          <a:lstStyle>
            <a:lvl1pPr algn="ctr" eaLnBrk="1" latinLnBrk="0" hangingPunct="1">
              <a:defRPr kumimoji="0" sz="1400" b="1">
                <a:solidFill>
                  <a:srgbClr val="FFFFFF"/>
                </a:solidFill>
              </a:defRPr>
            </a:lvl1pPr>
          </a:lstStyle>
          <a:p>
            <a:fld id="{ED19A39A-DE17-4F7B-8932-6C19FDDBCA65}" type="slidenum">
              <a:rPr lang="en-US" smtClean="0"/>
              <a:pPr/>
              <a:t>‹#›</a:t>
            </a:fld>
            <a:endParaRPr lang="en-US" dirty="0"/>
          </a:p>
        </p:txBody>
      </p:sp>
      <p:pic>
        <p:nvPicPr>
          <p:cNvPr id="12" name="Picture 2" descr="http://www.pnu.edu.sa/ar/Faculties/ComputerScience/PhotoGalleryPics/%D9%83%D9%84%D9%8A%D8%A9%20%D8%B9%D9%84%D9%88%D9%85%20%D8%A7%D9%84%D8%AD%D8%A7%D8%B3%D8%A8%20%D9%88%D8%A7%D9%84%D9%85%D8%B9%D9%84%D9%88%D9%85%D8%A7%D8%AA%20%D8%B4%D8%B9%D8%A7%D8%B1.jpg"/>
          <p:cNvPicPr>
            <a:picLocks noChangeAspect="1" noChangeArrowheads="1"/>
          </p:cNvPicPr>
          <p:nvPr userDrawn="1"/>
        </p:nvPicPr>
        <p:blipFill>
          <a:blip r:embed="rId13" cstate="print"/>
          <a:srcRect l="19661" t="6554" r="17422" b="35773"/>
          <a:stretch>
            <a:fillRect/>
          </a:stretch>
        </p:blipFill>
        <p:spPr bwMode="auto">
          <a:xfrm>
            <a:off x="0" y="533400"/>
            <a:ext cx="609600" cy="558800"/>
          </a:xfrm>
          <a:prstGeom prst="rect">
            <a:avLst/>
          </a:prstGeom>
          <a:noFill/>
        </p:spPr>
      </p:pic>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iming>
    <p:tnLst>
      <p:par>
        <p:cTn id="1" dur="indefinite" restart="never" nodeType="tmRoot"/>
      </p:par>
    </p:tnLst>
  </p:timing>
  <p:hf hdr="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a:bodyPr>
          <a:lstStyle/>
          <a:p>
            <a:r>
              <a:rPr lang="en-US" dirty="0" smtClean="0"/>
              <a:t>NET 536</a:t>
            </a:r>
            <a:br>
              <a:rPr lang="en-US" dirty="0" smtClean="0"/>
            </a:br>
            <a:r>
              <a:rPr lang="en-US" dirty="0" smtClean="0"/>
              <a:t>Network Security</a:t>
            </a:r>
            <a:endParaRPr lang="en-US" dirty="0"/>
          </a:p>
        </p:txBody>
      </p:sp>
      <p:sp>
        <p:nvSpPr>
          <p:cNvPr id="7" name="Subtitle 6"/>
          <p:cNvSpPr>
            <a:spLocks noGrp="1"/>
          </p:cNvSpPr>
          <p:nvPr>
            <p:ph type="subTitle" idx="1"/>
          </p:nvPr>
        </p:nvSpPr>
        <p:spPr/>
        <p:txBody>
          <a:bodyPr>
            <a:normAutofit/>
          </a:bodyPr>
          <a:lstStyle/>
          <a:p>
            <a:r>
              <a:rPr lang="en-US" dirty="0" smtClean="0"/>
              <a:t>Lecture 2: </a:t>
            </a:r>
            <a:r>
              <a:rPr lang="en-US" sz="2800" b="1" dirty="0" smtClean="0"/>
              <a:t> </a:t>
            </a:r>
            <a:r>
              <a:rPr lang="en-US" dirty="0"/>
              <a:t>Overview of TCP/IP protocol</a:t>
            </a:r>
            <a:endParaRPr lang="en-US" dirty="0" smtClean="0"/>
          </a:p>
        </p:txBody>
      </p:sp>
      <p:sp>
        <p:nvSpPr>
          <p:cNvPr id="3" name="Footer Placeholder 2"/>
          <p:cNvSpPr>
            <a:spLocks noGrp="1"/>
          </p:cNvSpPr>
          <p:nvPr>
            <p:ph type="ftr" sz="quarter" idx="11"/>
          </p:nvPr>
        </p:nvSpPr>
        <p:spPr/>
        <p:txBody>
          <a:bodyPr/>
          <a:lstStyle/>
          <a:p>
            <a:r>
              <a:rPr lang="en-US" smtClean="0"/>
              <a:t>Networks and Communication Department</a:t>
            </a:r>
            <a:endParaRPr lang="en-US" dirty="0"/>
          </a:p>
        </p:txBody>
      </p:sp>
      <p:sp>
        <p:nvSpPr>
          <p:cNvPr id="4" name="Slide Number Placeholder 3"/>
          <p:cNvSpPr>
            <a:spLocks noGrp="1"/>
          </p:cNvSpPr>
          <p:nvPr>
            <p:ph type="sldNum" sz="quarter" idx="4294967295"/>
          </p:nvPr>
        </p:nvSpPr>
        <p:spPr>
          <a:xfrm>
            <a:off x="0" y="1271588"/>
            <a:ext cx="533400" cy="244475"/>
          </a:xfrm>
        </p:spPr>
        <p:txBody>
          <a:bodyPr>
            <a:normAutofit fontScale="85000" lnSpcReduction="20000"/>
          </a:bodyPr>
          <a:lstStyle/>
          <a:p>
            <a:fld id="{ED19A39A-DE17-4F7B-8932-6C19FDDBCA65}"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solidFill>
                  <a:srgbClr val="0070C0"/>
                </a:solidFill>
              </a:rPr>
              <a:t> TCP protocol </a:t>
            </a:r>
            <a:r>
              <a:rPr lang="en-US" b="1" i="1" dirty="0" smtClean="0">
                <a:solidFill>
                  <a:srgbClr val="0070C0"/>
                </a:solidFill>
              </a:rPr>
              <a:t>layers:</a:t>
            </a:r>
            <a:br>
              <a:rPr lang="en-US" b="1" i="1" dirty="0" smtClean="0">
                <a:solidFill>
                  <a:srgbClr val="0070C0"/>
                </a:solidFill>
              </a:rPr>
            </a:br>
            <a:r>
              <a:rPr lang="en-US" b="1" i="1" dirty="0" smtClean="0">
                <a:solidFill>
                  <a:srgbClr val="0070C0"/>
                </a:solidFill>
              </a:rPr>
              <a:t>Protocols at the network layer</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2-Sep-14</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10</a:t>
            </a:fld>
            <a:endParaRPr lang="en-US"/>
          </a:p>
        </p:txBody>
      </p:sp>
      <p:sp>
        <p:nvSpPr>
          <p:cNvPr id="6" name="Content Placeholder 5"/>
          <p:cNvSpPr>
            <a:spLocks noGrp="1"/>
          </p:cNvSpPr>
          <p:nvPr>
            <p:ph sz="quarter" idx="1"/>
          </p:nvPr>
        </p:nvSpPr>
        <p:spPr/>
        <p:txBody>
          <a:bodyPr>
            <a:normAutofit/>
          </a:bodyPr>
          <a:lstStyle/>
          <a:p>
            <a:r>
              <a:rPr lang="en-US" sz="2400" b="1" i="1" dirty="0">
                <a:solidFill>
                  <a:srgbClr val="C00000"/>
                </a:solidFill>
                <a:latin typeface="Times New Roman" pitchFamily="18" charset="0"/>
                <a:cs typeface="Times New Roman" pitchFamily="18" charset="0"/>
              </a:rPr>
              <a:t>Address Resolution Protocol (ARP)</a:t>
            </a:r>
          </a:p>
          <a:p>
            <a:pPr lvl="1">
              <a:buFont typeface="Wingdings" pitchFamily="2" charset="2"/>
              <a:buChar char="Ø"/>
            </a:pPr>
            <a:r>
              <a:rPr lang="en-US" sz="2400" dirty="0">
                <a:latin typeface="Times New Roman" pitchFamily="18" charset="0"/>
                <a:cs typeface="Times New Roman" pitchFamily="18" charset="0"/>
              </a:rPr>
              <a:t>It is used to find the physical address (NIC) of the node after its Network address is known.</a:t>
            </a:r>
          </a:p>
          <a:p>
            <a:pPr lvl="1">
              <a:buFont typeface="Wingdings" pitchFamily="2" charset="2"/>
              <a:buChar char="Ø"/>
            </a:pPr>
            <a:endParaRPr lang="en-US" sz="2400" dirty="0">
              <a:latin typeface="Times New Roman" pitchFamily="18" charset="0"/>
              <a:cs typeface="Times New Roman" pitchFamily="18" charset="0"/>
            </a:endParaRPr>
          </a:p>
          <a:p>
            <a:r>
              <a:rPr lang="en-US" sz="2400" b="1" i="1" dirty="0">
                <a:solidFill>
                  <a:srgbClr val="C00000"/>
                </a:solidFill>
                <a:latin typeface="Times New Roman" pitchFamily="18" charset="0"/>
                <a:cs typeface="Times New Roman" pitchFamily="18" charset="0"/>
              </a:rPr>
              <a:t>Reverse Address Resolution Protocol (RARP)</a:t>
            </a:r>
          </a:p>
          <a:p>
            <a:pPr lvl="1">
              <a:buFont typeface="Wingdings" pitchFamily="2" charset="2"/>
              <a:buChar char="Ø"/>
            </a:pPr>
            <a:r>
              <a:rPr lang="en-US" sz="2400" dirty="0">
                <a:latin typeface="Times New Roman" pitchFamily="18" charset="0"/>
                <a:cs typeface="Times New Roman" pitchFamily="18" charset="0"/>
              </a:rPr>
              <a:t>It is used to find the Internet address of the node after its physical address is known.</a:t>
            </a:r>
          </a:p>
          <a:p>
            <a:pPr>
              <a:buFont typeface="Wingdings" pitchFamily="2" charset="2"/>
              <a:buChar char="Ø"/>
            </a:pPr>
            <a:endParaRPr lang="en-US" sz="2400" dirty="0">
              <a:latin typeface="Times New Roman" pitchFamily="18" charset="0"/>
              <a:cs typeface="Times New Roman" pitchFamily="18" charset="0"/>
            </a:endParaRPr>
          </a:p>
          <a:p>
            <a:pPr>
              <a:buFont typeface="Wingdings" pitchFamily="2" charset="2"/>
              <a:buChar char="Ø"/>
            </a:pPr>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16424717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solidFill>
                  <a:srgbClr val="0070C0"/>
                </a:solidFill>
              </a:rPr>
              <a:t> TCP protocol </a:t>
            </a:r>
            <a:r>
              <a:rPr lang="en-US" b="1" i="1" dirty="0" smtClean="0">
                <a:solidFill>
                  <a:srgbClr val="0070C0"/>
                </a:solidFill>
              </a:rPr>
              <a:t>layers:</a:t>
            </a:r>
            <a:br>
              <a:rPr lang="en-US" b="1" i="1" dirty="0" smtClean="0">
                <a:solidFill>
                  <a:srgbClr val="0070C0"/>
                </a:solidFill>
              </a:rPr>
            </a:br>
            <a:r>
              <a:rPr lang="en-US" b="1" i="1" dirty="0" smtClean="0">
                <a:solidFill>
                  <a:srgbClr val="0070C0"/>
                </a:solidFill>
              </a:rPr>
              <a:t>Protocols at the network layer</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2-Sep-14</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11</a:t>
            </a:fld>
            <a:endParaRPr lang="en-US"/>
          </a:p>
        </p:txBody>
      </p:sp>
      <p:sp>
        <p:nvSpPr>
          <p:cNvPr id="6" name="Content Placeholder 5"/>
          <p:cNvSpPr>
            <a:spLocks noGrp="1"/>
          </p:cNvSpPr>
          <p:nvPr>
            <p:ph sz="quarter" idx="1"/>
          </p:nvPr>
        </p:nvSpPr>
        <p:spPr/>
        <p:txBody>
          <a:bodyPr>
            <a:normAutofit/>
          </a:bodyPr>
          <a:lstStyle/>
          <a:p>
            <a:r>
              <a:rPr lang="en-US" sz="2400" b="1" i="1" dirty="0">
                <a:solidFill>
                  <a:srgbClr val="C00000"/>
                </a:solidFill>
                <a:latin typeface="Times New Roman" pitchFamily="18" charset="0"/>
                <a:cs typeface="Times New Roman" pitchFamily="18" charset="0"/>
              </a:rPr>
              <a:t>Internet Control Message Protocol (ICMP)</a:t>
            </a:r>
          </a:p>
          <a:p>
            <a:pPr lvl="1">
              <a:buFont typeface="Wingdings" pitchFamily="2" charset="2"/>
              <a:buChar char="Ø"/>
            </a:pPr>
            <a:r>
              <a:rPr lang="en-US" sz="2400" dirty="0">
                <a:latin typeface="Times New Roman" pitchFamily="18" charset="0"/>
                <a:cs typeface="Times New Roman" pitchFamily="18" charset="0"/>
              </a:rPr>
              <a:t>It is used by hosts and gateways to send notification of datagrams ( packets) problem back to the sender</a:t>
            </a:r>
            <a:r>
              <a:rPr lang="en-US" sz="2400" dirty="0" smtClean="0">
                <a:latin typeface="Times New Roman" pitchFamily="18" charset="0"/>
                <a:cs typeface="Times New Roman" pitchFamily="18" charset="0"/>
              </a:rPr>
              <a:t>.</a:t>
            </a:r>
          </a:p>
          <a:p>
            <a:pPr lvl="1">
              <a:buNone/>
            </a:pPr>
            <a:endParaRPr lang="en-US" sz="2400" dirty="0">
              <a:latin typeface="Times New Roman" pitchFamily="18" charset="0"/>
              <a:cs typeface="Times New Roman" pitchFamily="18" charset="0"/>
            </a:endParaRPr>
          </a:p>
          <a:p>
            <a:r>
              <a:rPr lang="en-US" sz="2400" b="1" i="1" dirty="0">
                <a:solidFill>
                  <a:srgbClr val="C00000"/>
                </a:solidFill>
                <a:latin typeface="Times New Roman" pitchFamily="18" charset="0"/>
                <a:cs typeface="Times New Roman" pitchFamily="18" charset="0"/>
              </a:rPr>
              <a:t>Internet Group Message Protocol (IGMP)</a:t>
            </a:r>
          </a:p>
          <a:p>
            <a:pPr lvl="1">
              <a:buFont typeface="Wingdings" pitchFamily="2" charset="2"/>
              <a:buChar char="Ø"/>
            </a:pPr>
            <a:r>
              <a:rPr lang="en-US" sz="2400" dirty="0">
                <a:latin typeface="Times New Roman" pitchFamily="18" charset="0"/>
                <a:cs typeface="Times New Roman" pitchFamily="18" charset="0"/>
              </a:rPr>
              <a:t>It is used to facilitate the simultaneous transmission of messages to a group of recipients.</a:t>
            </a:r>
          </a:p>
          <a:p>
            <a:pPr lvl="1">
              <a:buNone/>
            </a:pPr>
            <a:endParaRPr lang="en-US" sz="2400" b="1" i="1" dirty="0">
              <a:solidFill>
                <a:srgbClr val="00CC0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15082964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solidFill>
                  <a:srgbClr val="0070C0"/>
                </a:solidFill>
              </a:rPr>
              <a:t> TCP protocol </a:t>
            </a:r>
            <a:r>
              <a:rPr lang="en-US" b="1" i="1" dirty="0" smtClean="0">
                <a:solidFill>
                  <a:srgbClr val="0070C0"/>
                </a:solidFill>
              </a:rPr>
              <a:t>layers</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2-Sep-14</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12</a:t>
            </a:fld>
            <a:endParaRPr lang="en-US"/>
          </a:p>
        </p:txBody>
      </p:sp>
      <p:sp>
        <p:nvSpPr>
          <p:cNvPr id="6" name="Content Placeholder 5"/>
          <p:cNvSpPr>
            <a:spLocks noGrp="1"/>
          </p:cNvSpPr>
          <p:nvPr>
            <p:ph sz="quarter" idx="1"/>
          </p:nvPr>
        </p:nvSpPr>
        <p:spPr/>
        <p:txBody>
          <a:bodyPr>
            <a:normAutofit/>
          </a:bodyPr>
          <a:lstStyle/>
          <a:p>
            <a:r>
              <a:rPr lang="en-US" sz="2800" b="1" dirty="0">
                <a:latin typeface="Times New Roman" pitchFamily="18" charset="0"/>
                <a:cs typeface="Times New Roman" pitchFamily="18" charset="0"/>
              </a:rPr>
              <a:t>Transport </a:t>
            </a:r>
            <a:r>
              <a:rPr lang="en-US" sz="2800" b="1" dirty="0" smtClean="0">
                <a:latin typeface="Times New Roman" pitchFamily="18" charset="0"/>
                <a:cs typeface="Times New Roman" pitchFamily="18" charset="0"/>
              </a:rPr>
              <a:t>Layer</a:t>
            </a:r>
          </a:p>
          <a:p>
            <a:pPr>
              <a:buNone/>
            </a:pPr>
            <a:endParaRPr lang="en-US" sz="2400" b="1" dirty="0">
              <a:latin typeface="Times New Roman" pitchFamily="18" charset="0"/>
              <a:cs typeface="Times New Roman" pitchFamily="18" charset="0"/>
            </a:endParaRPr>
          </a:p>
          <a:p>
            <a:pPr lvl="1"/>
            <a:r>
              <a:rPr lang="en-US" sz="2400" dirty="0">
                <a:latin typeface="Times New Roman" pitchFamily="18" charset="0"/>
                <a:cs typeface="Times New Roman" pitchFamily="18" charset="0"/>
              </a:rPr>
              <a:t>In this layer, the protocol is responsible for delivery of message from a process to another process. </a:t>
            </a:r>
          </a:p>
          <a:p>
            <a:pPr lvl="1">
              <a:buNone/>
            </a:pPr>
            <a:endParaRPr lang="en-US" sz="2400" dirty="0">
              <a:latin typeface="Times New Roman" pitchFamily="18" charset="0"/>
              <a:cs typeface="Times New Roman" pitchFamily="18" charset="0"/>
            </a:endParaRPr>
          </a:p>
          <a:p>
            <a:pPr lvl="1">
              <a:buNone/>
            </a:pPr>
            <a:endParaRPr lang="en-US"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3475722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solidFill>
                  <a:srgbClr val="0070C0"/>
                </a:solidFill>
              </a:rPr>
              <a:t>TCP protocol layers:</a:t>
            </a:r>
            <a:br>
              <a:rPr lang="en-US" b="1" i="1" dirty="0">
                <a:solidFill>
                  <a:srgbClr val="0070C0"/>
                </a:solidFill>
              </a:rPr>
            </a:br>
            <a:r>
              <a:rPr lang="en-US" b="1" i="1" dirty="0">
                <a:solidFill>
                  <a:srgbClr val="0070C0"/>
                </a:solidFill>
              </a:rPr>
              <a:t>Protocols at the </a:t>
            </a:r>
            <a:r>
              <a:rPr lang="en-US" b="1" i="1" dirty="0" smtClean="0">
                <a:solidFill>
                  <a:srgbClr val="0070C0"/>
                </a:solidFill>
              </a:rPr>
              <a:t>Transport layer</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2-Sep-14</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13</a:t>
            </a:fld>
            <a:endParaRPr lang="en-US"/>
          </a:p>
        </p:txBody>
      </p:sp>
      <p:sp>
        <p:nvSpPr>
          <p:cNvPr id="6" name="Content Placeholder 5"/>
          <p:cNvSpPr>
            <a:spLocks noGrp="1"/>
          </p:cNvSpPr>
          <p:nvPr>
            <p:ph sz="quarter" idx="1"/>
          </p:nvPr>
        </p:nvSpPr>
        <p:spPr/>
        <p:txBody>
          <a:bodyPr>
            <a:normAutofit/>
          </a:bodyPr>
          <a:lstStyle/>
          <a:p>
            <a:r>
              <a:rPr lang="en-US" sz="2400" b="1" i="1" dirty="0">
                <a:solidFill>
                  <a:srgbClr val="C00000"/>
                </a:solidFill>
                <a:latin typeface="Times New Roman" pitchFamily="18" charset="0"/>
                <a:cs typeface="Times New Roman" pitchFamily="18" charset="0"/>
              </a:rPr>
              <a:t>User Datagram Protocol (UDP)</a:t>
            </a:r>
          </a:p>
          <a:p>
            <a:pPr>
              <a:buFont typeface="Wingdings" pitchFamily="2" charset="2"/>
              <a:buChar char="Ø"/>
            </a:pPr>
            <a:r>
              <a:rPr lang="en-US" sz="2400" dirty="0">
                <a:latin typeface="Times New Roman" pitchFamily="18" charset="0"/>
                <a:cs typeface="Times New Roman" pitchFamily="18" charset="0"/>
              </a:rPr>
              <a:t>It adds port addresses, checksum error control, and length information to the data from the upper layer</a:t>
            </a:r>
            <a:r>
              <a:rPr lang="en-US" sz="2400" dirty="0" smtClean="0">
                <a:latin typeface="Times New Roman" pitchFamily="18" charset="0"/>
                <a:cs typeface="Times New Roman" pitchFamily="18" charset="0"/>
              </a:rPr>
              <a:t>.</a:t>
            </a:r>
          </a:p>
          <a:p>
            <a:pPr>
              <a:buNone/>
            </a:pPr>
            <a:endParaRPr lang="en-US" sz="2400" dirty="0">
              <a:latin typeface="Times New Roman" pitchFamily="18" charset="0"/>
              <a:cs typeface="Times New Roman" pitchFamily="18" charset="0"/>
            </a:endParaRPr>
          </a:p>
          <a:p>
            <a:r>
              <a:rPr lang="en-US" sz="2400" b="1" i="1" dirty="0" smtClean="0">
                <a:solidFill>
                  <a:srgbClr val="C00000"/>
                </a:solidFill>
                <a:latin typeface="Times New Roman" pitchFamily="18" charset="0"/>
                <a:cs typeface="Times New Roman" pitchFamily="18" charset="0"/>
              </a:rPr>
              <a:t>Transmission </a:t>
            </a:r>
            <a:r>
              <a:rPr lang="en-US" sz="2400" b="1" i="1" dirty="0">
                <a:solidFill>
                  <a:srgbClr val="C00000"/>
                </a:solidFill>
                <a:latin typeface="Times New Roman" pitchFamily="18" charset="0"/>
                <a:cs typeface="Times New Roman" pitchFamily="18" charset="0"/>
              </a:rPr>
              <a:t>Control Protocol (TCP)</a:t>
            </a:r>
          </a:p>
          <a:p>
            <a:pPr>
              <a:buFont typeface="Wingdings" pitchFamily="2" charset="2"/>
              <a:buChar char="Ø"/>
            </a:pPr>
            <a:r>
              <a:rPr lang="en-US" sz="2400" dirty="0">
                <a:latin typeface="Times New Roman" pitchFamily="18" charset="0"/>
                <a:cs typeface="Times New Roman" pitchFamily="18" charset="0"/>
              </a:rPr>
              <a:t>It is reliable and connection-oriented</a:t>
            </a:r>
            <a:r>
              <a:rPr lang="en-US" sz="2400" dirty="0" smtClean="0">
                <a:latin typeface="Times New Roman" pitchFamily="18" charset="0"/>
                <a:cs typeface="Times New Roman" pitchFamily="18" charset="0"/>
              </a:rPr>
              <a:t>.</a:t>
            </a:r>
          </a:p>
          <a:p>
            <a:pPr>
              <a:buNone/>
            </a:pPr>
            <a:endParaRPr lang="en-US" sz="2400" dirty="0">
              <a:latin typeface="Times New Roman" pitchFamily="18" charset="0"/>
              <a:cs typeface="Times New Roman" pitchFamily="18" charset="0"/>
            </a:endParaRPr>
          </a:p>
          <a:p>
            <a:r>
              <a:rPr lang="en-US" sz="2400" b="1" i="1" dirty="0" smtClean="0">
                <a:solidFill>
                  <a:srgbClr val="C00000"/>
                </a:solidFill>
                <a:latin typeface="Times New Roman" pitchFamily="18" charset="0"/>
                <a:cs typeface="Times New Roman" pitchFamily="18" charset="0"/>
              </a:rPr>
              <a:t>Stream Control Transmission Protocol (STCP)</a:t>
            </a:r>
          </a:p>
          <a:p>
            <a:pPr>
              <a:buFont typeface="Wingdings" pitchFamily="2" charset="2"/>
              <a:buChar char="Ø"/>
            </a:pPr>
            <a:r>
              <a:rPr lang="en-US" sz="2400" dirty="0" smtClean="0">
                <a:latin typeface="Times New Roman" pitchFamily="18" charset="0"/>
                <a:cs typeface="Times New Roman" pitchFamily="18" charset="0"/>
              </a:rPr>
              <a:t>It supports the newer application e.g. voice over the Internet.</a:t>
            </a:r>
          </a:p>
          <a:p>
            <a:pPr>
              <a:buFont typeface="Wingdings" pitchFamily="2" charset="2"/>
              <a:buChar char="Ø"/>
            </a:pPr>
            <a:r>
              <a:rPr lang="en-US" sz="2400" dirty="0" smtClean="0">
                <a:latin typeface="Times New Roman" pitchFamily="18" charset="0"/>
                <a:cs typeface="Times New Roman" pitchFamily="18" charset="0"/>
              </a:rPr>
              <a:t>It combine best features of UDP and TCP.</a:t>
            </a:r>
          </a:p>
          <a:p>
            <a:pPr lvl="1">
              <a:buNone/>
            </a:pPr>
            <a:endParaRPr lang="en-US"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26625846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solidFill>
                  <a:srgbClr val="0070C0"/>
                </a:solidFill>
              </a:rPr>
              <a:t>TCP protocol </a:t>
            </a:r>
            <a:r>
              <a:rPr lang="en-US" b="1" i="1" dirty="0" smtClean="0">
                <a:solidFill>
                  <a:srgbClr val="0070C0"/>
                </a:solidFill>
              </a:rPr>
              <a:t>layers</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2-Sep-14</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14</a:t>
            </a:fld>
            <a:endParaRPr lang="en-US"/>
          </a:p>
        </p:txBody>
      </p:sp>
      <p:sp>
        <p:nvSpPr>
          <p:cNvPr id="6" name="Content Placeholder 5"/>
          <p:cNvSpPr>
            <a:spLocks noGrp="1"/>
          </p:cNvSpPr>
          <p:nvPr>
            <p:ph sz="quarter" idx="1"/>
          </p:nvPr>
        </p:nvSpPr>
        <p:spPr/>
        <p:txBody>
          <a:bodyPr>
            <a:normAutofit/>
          </a:bodyPr>
          <a:lstStyle/>
          <a:p>
            <a:pPr lvl="1"/>
            <a:endParaRPr lang="en-US" sz="2400" b="1" i="1" dirty="0">
              <a:solidFill>
                <a:srgbClr val="00CC00"/>
              </a:solidFill>
              <a:latin typeface="Times New Roman" pitchFamily="18" charset="0"/>
              <a:cs typeface="Times New Roman" pitchFamily="18" charset="0"/>
            </a:endParaRPr>
          </a:p>
          <a:p>
            <a:r>
              <a:rPr lang="en-US" sz="2800" b="1" dirty="0">
                <a:latin typeface="Times New Roman" pitchFamily="18" charset="0"/>
                <a:cs typeface="Times New Roman" pitchFamily="18" charset="0"/>
              </a:rPr>
              <a:t>Application Layer</a:t>
            </a:r>
          </a:p>
          <a:p>
            <a:pPr lvl="1"/>
            <a:r>
              <a:rPr lang="en-US" sz="2400" dirty="0">
                <a:latin typeface="Times New Roman" pitchFamily="18" charset="0"/>
                <a:cs typeface="Times New Roman" pitchFamily="18" charset="0"/>
              </a:rPr>
              <a:t>The application layer in TCP/IP is equivalent to the combined session, presentation, and application.</a:t>
            </a:r>
          </a:p>
        </p:txBody>
      </p:sp>
    </p:spTree>
    <p:extLst>
      <p:ext uri="{BB962C8B-B14F-4D97-AF65-F5344CB8AC3E}">
        <p14:creationId xmlns="" xmlns:p14="http://schemas.microsoft.com/office/powerpoint/2010/main" val="8788442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70C0"/>
                </a:solidFill>
              </a:rPr>
              <a:t/>
            </a:r>
            <a:br>
              <a:rPr lang="en-US" b="1" dirty="0" smtClean="0">
                <a:solidFill>
                  <a:srgbClr val="0070C0"/>
                </a:solidFill>
              </a:rPr>
            </a:br>
            <a:r>
              <a:rPr lang="en-US" b="1" dirty="0" smtClean="0">
                <a:solidFill>
                  <a:srgbClr val="0070C0"/>
                </a:solidFill>
              </a:rPr>
              <a:t>TPC/IP Review </a:t>
            </a:r>
            <a:r>
              <a:rPr lang="en-US" b="1" u="sng" dirty="0" smtClean="0">
                <a:solidFill>
                  <a:srgbClr val="00B0F0"/>
                </a:solidFill>
              </a:rPr>
              <a:t/>
            </a:r>
            <a:br>
              <a:rPr lang="en-US" b="1" u="sng" dirty="0" smtClean="0">
                <a:solidFill>
                  <a:srgbClr val="00B0F0"/>
                </a:solidFill>
              </a:rPr>
            </a:b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2-Sep-14</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15</a:t>
            </a:fld>
            <a:endParaRPr lang="en-US"/>
          </a:p>
        </p:txBody>
      </p:sp>
      <p:sp>
        <p:nvSpPr>
          <p:cNvPr id="6" name="Content Placeholder 5"/>
          <p:cNvSpPr>
            <a:spLocks noGrp="1"/>
          </p:cNvSpPr>
          <p:nvPr>
            <p:ph sz="quarter" idx="1"/>
          </p:nvPr>
        </p:nvSpPr>
        <p:spPr>
          <a:xfrm>
            <a:off x="228600" y="1600200"/>
            <a:ext cx="8915400" cy="5257800"/>
          </a:xfrm>
        </p:spPr>
        <p:txBody>
          <a:bodyPr>
            <a:normAutofit fontScale="85000" lnSpcReduction="20000"/>
          </a:bodyPr>
          <a:lstStyle/>
          <a:p>
            <a:r>
              <a:rPr lang="en-US" dirty="0" smtClean="0">
                <a:latin typeface="Times New Roman" pitchFamily="18" charset="0"/>
                <a:cs typeface="Times New Roman" pitchFamily="18" charset="0"/>
              </a:rPr>
              <a:t>When transferring information across a network, TCP breaks information into small pieces (packets). Each packet is sent separately.</a:t>
            </a:r>
          </a:p>
          <a:p>
            <a:pPr>
              <a:buNone/>
            </a:pP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TCP has support to detect errors, and lost of data.</a:t>
            </a:r>
          </a:p>
          <a:p>
            <a:pPr>
              <a:buNone/>
            </a:pP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IP handles carrying TCP packets from one computer to the other one based on 4 bytes (destination IP address).</a:t>
            </a:r>
          </a:p>
          <a:p>
            <a:pPr>
              <a:buNone/>
            </a:pP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 Each computer is uniquely identified by a specific IP address.</a:t>
            </a:r>
          </a:p>
          <a:p>
            <a:pPr>
              <a:buNone/>
            </a:pPr>
            <a:r>
              <a:rPr lang="en-US" dirty="0" smtClean="0">
                <a:latin typeface="Times New Roman" pitchFamily="18" charset="0"/>
                <a:cs typeface="Times New Roman" pitchFamily="18" charset="0"/>
              </a:rPr>
              <a:t> </a:t>
            </a:r>
          </a:p>
          <a:p>
            <a:r>
              <a:rPr lang="en-US" dirty="0" smtClean="0">
                <a:latin typeface="Times New Roman" pitchFamily="18" charset="0"/>
                <a:cs typeface="Times New Roman" pitchFamily="18" charset="0"/>
              </a:rPr>
              <a:t> When a client requests a service from a server, it builds a TCP connection with the server.</a:t>
            </a:r>
            <a:endParaRPr lang="en-US"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70C0"/>
                </a:solidFill>
              </a:rPr>
              <a:t/>
            </a:r>
            <a:br>
              <a:rPr lang="en-US" b="1" dirty="0" smtClean="0">
                <a:solidFill>
                  <a:srgbClr val="0070C0"/>
                </a:solidFill>
              </a:rPr>
            </a:br>
            <a:r>
              <a:rPr lang="en-US" b="1" dirty="0" smtClean="0">
                <a:solidFill>
                  <a:srgbClr val="0070C0"/>
                </a:solidFill>
              </a:rPr>
              <a:t>TPC/IP Review</a:t>
            </a:r>
            <a:r>
              <a:rPr lang="en-US" b="1" u="sng" dirty="0" smtClean="0">
                <a:solidFill>
                  <a:srgbClr val="00B0F0"/>
                </a:solidFill>
              </a:rPr>
              <a:t/>
            </a:r>
            <a:br>
              <a:rPr lang="en-US" b="1" u="sng" dirty="0" smtClean="0">
                <a:solidFill>
                  <a:srgbClr val="00B0F0"/>
                </a:solidFill>
              </a:rPr>
            </a:b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2-Sep-14</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16</a:t>
            </a:fld>
            <a:endParaRPr lang="en-US"/>
          </a:p>
        </p:txBody>
      </p:sp>
      <p:sp>
        <p:nvSpPr>
          <p:cNvPr id="6" name="Content Placeholder 5"/>
          <p:cNvSpPr>
            <a:spLocks noGrp="1"/>
          </p:cNvSpPr>
          <p:nvPr>
            <p:ph sz="quarter" idx="1"/>
          </p:nvPr>
        </p:nvSpPr>
        <p:spPr>
          <a:xfrm>
            <a:off x="0" y="1524000"/>
            <a:ext cx="9144000" cy="5105400"/>
          </a:xfrm>
        </p:spPr>
        <p:txBody>
          <a:bodyPr>
            <a:normAutofit/>
          </a:bodyPr>
          <a:lstStyle/>
          <a:p>
            <a:r>
              <a:rPr lang="en-US" dirty="0" smtClean="0">
                <a:latin typeface="Times New Roman" pitchFamily="18" charset="0"/>
                <a:cs typeface="Times New Roman" pitchFamily="18" charset="0"/>
              </a:rPr>
              <a:t>TCP connection includes :</a:t>
            </a:r>
          </a:p>
          <a:p>
            <a:pPr lvl="1"/>
            <a:r>
              <a:rPr lang="en-US" dirty="0" smtClean="0">
                <a:solidFill>
                  <a:srgbClr val="0070C0"/>
                </a:solidFill>
                <a:latin typeface="Times New Roman" pitchFamily="18" charset="0"/>
                <a:cs typeface="Times New Roman" pitchFamily="18" charset="0"/>
              </a:rPr>
              <a:t>connection establishment</a:t>
            </a:r>
          </a:p>
          <a:p>
            <a:pPr lvl="1"/>
            <a:r>
              <a:rPr lang="en-US" dirty="0" smtClean="0">
                <a:solidFill>
                  <a:srgbClr val="0070C0"/>
                </a:solidFill>
                <a:latin typeface="Times New Roman" pitchFamily="18" charset="0"/>
                <a:cs typeface="Times New Roman" pitchFamily="18" charset="0"/>
              </a:rPr>
              <a:t>Data exchange</a:t>
            </a:r>
          </a:p>
          <a:p>
            <a:pPr lvl="1"/>
            <a:r>
              <a:rPr lang="en-US" dirty="0" smtClean="0">
                <a:solidFill>
                  <a:srgbClr val="0070C0"/>
                </a:solidFill>
                <a:latin typeface="Times New Roman" pitchFamily="18" charset="0"/>
                <a:cs typeface="Times New Roman" pitchFamily="18" charset="0"/>
              </a:rPr>
              <a:t>Connection termination</a:t>
            </a:r>
          </a:p>
          <a:p>
            <a:pPr lvl="1">
              <a:buNone/>
            </a:pPr>
            <a:endParaRPr lang="en-US" dirty="0" smtClean="0">
              <a:solidFill>
                <a:srgbClr val="0070C0"/>
              </a:solidFill>
              <a:latin typeface="Times New Roman" pitchFamily="18" charset="0"/>
              <a:cs typeface="Times New Roman" pitchFamily="18" charset="0"/>
            </a:endParaRPr>
          </a:p>
          <a:p>
            <a:r>
              <a:rPr lang="en-US" dirty="0" smtClean="0">
                <a:latin typeface="Times New Roman" pitchFamily="18" charset="0"/>
                <a:cs typeface="Times New Roman" pitchFamily="18" charset="0"/>
              </a:rPr>
              <a:t>A port number is used to distinguish various services. </a:t>
            </a:r>
          </a:p>
          <a:p>
            <a:pPr>
              <a:buNone/>
            </a:pPr>
            <a:endParaRPr lang="en-US" dirty="0" smtClean="0">
              <a:latin typeface="Times New Roman" pitchFamily="18" charset="0"/>
              <a:cs typeface="Times New Roman" pitchFamily="18" charset="0"/>
            </a:endParaRPr>
          </a:p>
          <a:p>
            <a:pPr>
              <a:buNone/>
            </a:pPr>
            <a:r>
              <a:rPr lang="en-US" b="1" i="1" dirty="0" smtClean="0">
                <a:solidFill>
                  <a:srgbClr val="FF0000"/>
                </a:solidFill>
                <a:latin typeface="Times New Roman" pitchFamily="18" charset="0"/>
                <a:cs typeface="Times New Roman" pitchFamily="18" charset="0"/>
              </a:rPr>
              <a:t>A Port is a way to identify a specific service on a computer in a network</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0070C0"/>
                </a:solidFill>
              </a:rPr>
              <a:t>TPC/IP Review</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2-Sep-14</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17</a:t>
            </a:fld>
            <a:endParaRPr lang="en-US"/>
          </a:p>
        </p:txBody>
      </p:sp>
      <p:pic>
        <p:nvPicPr>
          <p:cNvPr id="1026" name="Picture 2"/>
          <p:cNvPicPr>
            <a:picLocks noGrp="1" noChangeAspect="1" noChangeArrowheads="1"/>
          </p:cNvPicPr>
          <p:nvPr>
            <p:ph sz="quarter" idx="1"/>
          </p:nvPr>
        </p:nvPicPr>
        <p:blipFill>
          <a:blip r:embed="rId2" cstate="print"/>
          <a:srcRect/>
          <a:stretch>
            <a:fillRect/>
          </a:stretch>
        </p:blipFill>
        <p:spPr bwMode="auto">
          <a:xfrm>
            <a:off x="457200" y="2514600"/>
            <a:ext cx="7844649" cy="2819399"/>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0070C0"/>
                </a:solidFill>
              </a:rPr>
              <a:t>TPC/IP Review</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2-Sep-14</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18</a:t>
            </a:fld>
            <a:endParaRPr lang="en-US"/>
          </a:p>
        </p:txBody>
      </p:sp>
      <p:sp>
        <p:nvSpPr>
          <p:cNvPr id="7" name="Content Placeholder 6"/>
          <p:cNvSpPr>
            <a:spLocks noGrp="1"/>
          </p:cNvSpPr>
          <p:nvPr>
            <p:ph sz="quarter" idx="1"/>
          </p:nvPr>
        </p:nvSpPr>
        <p:spPr>
          <a:xfrm>
            <a:off x="304800" y="1600200"/>
            <a:ext cx="8461248" cy="4648200"/>
          </a:xfrm>
        </p:spPr>
        <p:txBody>
          <a:bodyPr>
            <a:normAutofit fontScale="92500"/>
          </a:bodyPr>
          <a:lstStyle/>
          <a:p>
            <a:r>
              <a:rPr lang="en-US" dirty="0" smtClean="0">
                <a:latin typeface="Times New Roman" pitchFamily="18" charset="0"/>
                <a:cs typeface="Times New Roman" pitchFamily="18" charset="0"/>
              </a:rPr>
              <a:t>Port 80 is used by HTTP (send and retrieve web pages).</a:t>
            </a:r>
          </a:p>
          <a:p>
            <a:r>
              <a:rPr lang="en-US" dirty="0" smtClean="0">
                <a:latin typeface="Times New Roman" pitchFamily="18" charset="0"/>
                <a:cs typeface="Times New Roman" pitchFamily="18" charset="0"/>
              </a:rPr>
              <a:t>Port numbers are specified by a 16 bits and enumerated from 0 to 65535.</a:t>
            </a:r>
          </a:p>
          <a:p>
            <a:r>
              <a:rPr lang="en-US" dirty="0" smtClean="0">
                <a:latin typeface="Times New Roman" pitchFamily="18" charset="0"/>
                <a:cs typeface="Times New Roman" pitchFamily="18" charset="0"/>
              </a:rPr>
              <a:t>End to End communication can be identified by: </a:t>
            </a:r>
          </a:p>
          <a:p>
            <a:pPr lvl="1"/>
            <a:r>
              <a:rPr lang="en-US" dirty="0" smtClean="0">
                <a:latin typeface="Times New Roman" pitchFamily="18" charset="0"/>
                <a:cs typeface="Times New Roman" pitchFamily="18" charset="0"/>
              </a:rPr>
              <a:t>IP address source,</a:t>
            </a:r>
          </a:p>
          <a:p>
            <a:pPr lvl="1"/>
            <a:r>
              <a:rPr lang="en-US" dirty="0" smtClean="0">
                <a:latin typeface="Times New Roman" pitchFamily="18" charset="0"/>
                <a:cs typeface="Times New Roman" pitchFamily="18" charset="0"/>
              </a:rPr>
              <a:t> source Port, </a:t>
            </a:r>
          </a:p>
          <a:p>
            <a:pPr lvl="1"/>
            <a:r>
              <a:rPr lang="en-US" dirty="0" smtClean="0">
                <a:latin typeface="Times New Roman" pitchFamily="18" charset="0"/>
                <a:cs typeface="Times New Roman" pitchFamily="18" charset="0"/>
              </a:rPr>
              <a:t>IP address destination, </a:t>
            </a:r>
          </a:p>
          <a:p>
            <a:pPr lvl="1"/>
            <a:r>
              <a:rPr lang="en-US" dirty="0" smtClean="0">
                <a:latin typeface="Times New Roman" pitchFamily="18" charset="0"/>
                <a:cs typeface="Times New Roman" pitchFamily="18" charset="0"/>
              </a:rPr>
              <a:t>destination Port.</a:t>
            </a:r>
          </a:p>
          <a:p>
            <a:r>
              <a:rPr lang="en-US" dirty="0" smtClean="0">
                <a:latin typeface="Times New Roman" pitchFamily="18" charset="0"/>
                <a:cs typeface="Times New Roman" pitchFamily="18" charset="0"/>
              </a:rPr>
              <a:t>Basic connection: Client browser finds first an unused dynamic port)</a:t>
            </a:r>
            <a:endParaRPr lang="en-US"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0070C0"/>
                </a:solidFill>
              </a:rPr>
              <a:t>TPC/IP Review</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2-Sep-14</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19</a:t>
            </a:fld>
            <a:endParaRPr lang="en-US"/>
          </a:p>
        </p:txBody>
      </p:sp>
      <p:pic>
        <p:nvPicPr>
          <p:cNvPr id="2050" name="Picture 2"/>
          <p:cNvPicPr>
            <a:picLocks noGrp="1" noChangeAspect="1" noChangeArrowheads="1"/>
          </p:cNvPicPr>
          <p:nvPr>
            <p:ph sz="quarter" idx="1"/>
          </p:nvPr>
        </p:nvPicPr>
        <p:blipFill>
          <a:blip r:embed="rId2" cstate="print"/>
          <a:srcRect/>
          <a:stretch>
            <a:fillRect/>
          </a:stretch>
        </p:blipFill>
        <p:spPr bwMode="auto">
          <a:xfrm>
            <a:off x="1752600" y="2133600"/>
            <a:ext cx="4637907" cy="3729038"/>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idx="1"/>
          </p:nvPr>
        </p:nvSpPr>
        <p:spPr>
          <a:xfrm>
            <a:off x="1371600" y="2743200"/>
            <a:ext cx="7620000" cy="3505200"/>
          </a:xfrm>
        </p:spPr>
        <p:txBody>
          <a:bodyPr>
            <a:normAutofit/>
          </a:bodyPr>
          <a:lstStyle/>
          <a:p>
            <a:pPr marL="457200" indent="-457200">
              <a:buFont typeface="Courier New" panose="02070309020205020404" pitchFamily="49" charset="0"/>
              <a:buChar char="o"/>
            </a:pPr>
            <a:endParaRPr lang="en-US" b="1" i="1" dirty="0" smtClean="0">
              <a:solidFill>
                <a:srgbClr val="00B050"/>
              </a:solidFill>
            </a:endParaRPr>
          </a:p>
          <a:p>
            <a:pPr marL="457200" indent="-457200">
              <a:buFont typeface="Courier New" panose="02070309020205020404" pitchFamily="49" charset="0"/>
              <a:buChar char="o"/>
            </a:pPr>
            <a:endParaRPr lang="en-US" b="1" i="1" dirty="0">
              <a:solidFill>
                <a:srgbClr val="00B050"/>
              </a:solidFill>
            </a:endParaRPr>
          </a:p>
          <a:p>
            <a:pPr marL="457200" indent="-457200">
              <a:buFont typeface="Courier New" panose="02070309020205020404" pitchFamily="49" charset="0"/>
              <a:buChar char="o"/>
            </a:pPr>
            <a:endParaRPr lang="fr-FR" altLang="en-US" b="1" dirty="0" smtClean="0">
              <a:solidFill>
                <a:srgbClr val="002060"/>
              </a:solidFill>
              <a:latin typeface="Aharoni" panose="02010803020104030203" pitchFamily="2" charset="-79"/>
              <a:cs typeface="Aharoni" panose="02010803020104030203" pitchFamily="2" charset="-79"/>
            </a:endParaRPr>
          </a:p>
          <a:p>
            <a:pPr marL="457200" indent="-457200">
              <a:buFont typeface="Courier New" panose="02070309020205020404" pitchFamily="49" charset="0"/>
              <a:buChar char="o"/>
            </a:pPr>
            <a:endParaRPr lang="fr-FR" altLang="en-US" b="1" dirty="0" smtClean="0">
              <a:solidFill>
                <a:srgbClr val="002060"/>
              </a:solidFill>
              <a:latin typeface="Aharoni" panose="02010803020104030203" pitchFamily="2" charset="-79"/>
              <a:cs typeface="Aharoni" panose="02010803020104030203" pitchFamily="2" charset="-79"/>
            </a:endParaRPr>
          </a:p>
          <a:p>
            <a:pPr marL="457200" indent="-457200">
              <a:buFont typeface="Courier New" panose="02070309020205020404" pitchFamily="49" charset="0"/>
              <a:buChar char="o"/>
            </a:pPr>
            <a:endParaRPr lang="fr-FR" altLang="en-US" b="1" dirty="0">
              <a:solidFill>
                <a:srgbClr val="002060"/>
              </a:solidFill>
              <a:latin typeface="Aharoni" panose="02010803020104030203" pitchFamily="2" charset="-79"/>
              <a:cs typeface="Aharoni" panose="02010803020104030203" pitchFamily="2" charset="-79"/>
            </a:endParaRPr>
          </a:p>
        </p:txBody>
      </p:sp>
      <p:sp>
        <p:nvSpPr>
          <p:cNvPr id="6" name="Title 5"/>
          <p:cNvSpPr>
            <a:spLocks noGrp="1"/>
          </p:cNvSpPr>
          <p:nvPr>
            <p:ph type="title"/>
          </p:nvPr>
        </p:nvSpPr>
        <p:spPr/>
        <p:txBody>
          <a:bodyPr>
            <a:normAutofit fontScale="90000"/>
          </a:bodyPr>
          <a:lstStyle/>
          <a:p>
            <a:r>
              <a:rPr lang="fr-FR" altLang="en-US" b="1" dirty="0" smtClean="0">
                <a:solidFill>
                  <a:srgbClr val="002060"/>
                </a:solidFill>
                <a:latin typeface="Aharoni" panose="02010803020104030203" pitchFamily="2" charset="-79"/>
                <a:cs typeface="Aharoni" panose="02010803020104030203" pitchFamily="2" charset="-79"/>
              </a:rPr>
              <a:t/>
            </a:r>
            <a:br>
              <a:rPr lang="fr-FR" altLang="en-US" b="1" dirty="0" smtClean="0">
                <a:solidFill>
                  <a:srgbClr val="002060"/>
                </a:solidFill>
                <a:latin typeface="Aharoni" panose="02010803020104030203" pitchFamily="2" charset="-79"/>
                <a:cs typeface="Aharoni" panose="02010803020104030203" pitchFamily="2" charset="-79"/>
              </a:rPr>
            </a:br>
            <a:r>
              <a:rPr lang="fr-FR" altLang="en-US" b="1" dirty="0" smtClean="0">
                <a:solidFill>
                  <a:srgbClr val="002060"/>
                </a:solidFill>
                <a:latin typeface="Aharoni" panose="02010803020104030203" pitchFamily="2" charset="-79"/>
                <a:cs typeface="Aharoni" panose="02010803020104030203" pitchFamily="2" charset="-79"/>
              </a:rPr>
              <a:t>lecture contents:</a:t>
            </a:r>
            <a:br>
              <a:rPr lang="fr-FR" altLang="en-US" b="1" dirty="0" smtClean="0">
                <a:solidFill>
                  <a:srgbClr val="002060"/>
                </a:solidFill>
                <a:latin typeface="Aharoni" panose="02010803020104030203" pitchFamily="2" charset="-79"/>
                <a:cs typeface="Aharoni" panose="02010803020104030203" pitchFamily="2" charset="-79"/>
              </a:rPr>
            </a:br>
            <a:endParaRPr lang="en-US" dirty="0"/>
          </a:p>
        </p:txBody>
      </p:sp>
      <p:sp>
        <p:nvSpPr>
          <p:cNvPr id="8" name="Date Placeholder 7"/>
          <p:cNvSpPr>
            <a:spLocks noGrp="1"/>
          </p:cNvSpPr>
          <p:nvPr>
            <p:ph type="dt" sz="half" idx="10"/>
          </p:nvPr>
        </p:nvSpPr>
        <p:spPr/>
        <p:txBody>
          <a:bodyPr/>
          <a:lstStyle/>
          <a:p>
            <a:fld id="{6208660A-46B4-4F3A-BFE2-10C1C1869126}" type="datetime5">
              <a:rPr lang="en-GB" smtClean="0"/>
              <a:pPr/>
              <a:t>2-Sep-14</a:t>
            </a:fld>
            <a:endParaRPr lang="en-US" dirty="0"/>
          </a:p>
        </p:txBody>
      </p:sp>
      <p:sp>
        <p:nvSpPr>
          <p:cNvPr id="4" name="Slide Number Placeholder 3"/>
          <p:cNvSpPr>
            <a:spLocks noGrp="1"/>
          </p:cNvSpPr>
          <p:nvPr>
            <p:ph type="sldNum" sz="quarter" idx="11"/>
          </p:nvPr>
        </p:nvSpPr>
        <p:spPr/>
        <p:txBody>
          <a:bodyPr>
            <a:normAutofit/>
          </a:bodyPr>
          <a:lstStyle/>
          <a:p>
            <a:r>
              <a:rPr lang="en-US" dirty="0" smtClean="0"/>
              <a:t>1</a:t>
            </a:r>
            <a:endParaRPr lang="en-US" dirty="0"/>
          </a:p>
        </p:txBody>
      </p:sp>
      <p:sp>
        <p:nvSpPr>
          <p:cNvPr id="3" name="Footer Placeholder 2"/>
          <p:cNvSpPr>
            <a:spLocks noGrp="1"/>
          </p:cNvSpPr>
          <p:nvPr>
            <p:ph type="ftr" sz="quarter" idx="12"/>
          </p:nvPr>
        </p:nvSpPr>
        <p:spPr/>
        <p:txBody>
          <a:bodyPr/>
          <a:lstStyle/>
          <a:p>
            <a:r>
              <a:rPr lang="en-US" dirty="0" smtClean="0"/>
              <a:t>Networks and Communication Department</a:t>
            </a:r>
            <a:endParaRPr lang="en-US" dirty="0"/>
          </a:p>
        </p:txBody>
      </p:sp>
      <p:sp>
        <p:nvSpPr>
          <p:cNvPr id="9" name="TextBox 8"/>
          <p:cNvSpPr txBox="1"/>
          <p:nvPr/>
        </p:nvSpPr>
        <p:spPr>
          <a:xfrm>
            <a:off x="1828800" y="2819400"/>
            <a:ext cx="6629400" cy="3539430"/>
          </a:xfrm>
          <a:prstGeom prst="rect">
            <a:avLst/>
          </a:prstGeom>
          <a:noFill/>
        </p:spPr>
        <p:txBody>
          <a:bodyPr wrap="square" rtlCol="0">
            <a:spAutoFit/>
          </a:bodyPr>
          <a:lstStyle/>
          <a:p>
            <a:endParaRPr lang="en-US" sz="3200" b="1" dirty="0" smtClean="0">
              <a:solidFill>
                <a:srgbClr val="0070C0"/>
              </a:solidFill>
            </a:endParaRPr>
          </a:p>
          <a:p>
            <a:pPr marL="457200" indent="-457200">
              <a:buFont typeface="Wingdings" panose="05000000000000000000" pitchFamily="2" charset="2"/>
              <a:buChar char="ü"/>
            </a:pPr>
            <a:r>
              <a:rPr lang="en-US" sz="3200" b="1" dirty="0">
                <a:solidFill>
                  <a:srgbClr val="0070C0"/>
                </a:solidFill>
              </a:rPr>
              <a:t>Overview of TCP/IP protocol: </a:t>
            </a:r>
            <a:endParaRPr lang="en-US" sz="3200" b="1" dirty="0" smtClean="0">
              <a:solidFill>
                <a:srgbClr val="0070C0"/>
              </a:solidFill>
            </a:endParaRPr>
          </a:p>
          <a:p>
            <a:pPr marL="914400" lvl="1" indent="-457200">
              <a:buFont typeface="Arial" panose="020B0604020202020204" pitchFamily="34" charset="0"/>
              <a:buChar char="•"/>
            </a:pPr>
            <a:r>
              <a:rPr lang="en-US" sz="2800" b="1" i="1" dirty="0" smtClean="0">
                <a:solidFill>
                  <a:srgbClr val="0070C0"/>
                </a:solidFill>
              </a:rPr>
              <a:t>TCP/IP </a:t>
            </a:r>
            <a:r>
              <a:rPr lang="en-US" sz="2800" b="1" i="1" dirty="0">
                <a:solidFill>
                  <a:srgbClr val="0070C0"/>
                </a:solidFill>
              </a:rPr>
              <a:t>architectural </a:t>
            </a:r>
            <a:r>
              <a:rPr lang="en-US" sz="2800" b="1" i="1" dirty="0" smtClean="0">
                <a:solidFill>
                  <a:srgbClr val="0070C0"/>
                </a:solidFill>
              </a:rPr>
              <a:t>models</a:t>
            </a:r>
          </a:p>
          <a:p>
            <a:pPr marL="914400" lvl="1" indent="-457200">
              <a:buFont typeface="Arial" panose="020B0604020202020204" pitchFamily="34" charset="0"/>
              <a:buChar char="•"/>
            </a:pPr>
            <a:r>
              <a:rPr lang="en-US" sz="2800" b="1" i="1" dirty="0" smtClean="0">
                <a:solidFill>
                  <a:srgbClr val="0070C0"/>
                </a:solidFill>
              </a:rPr>
              <a:t> </a:t>
            </a:r>
            <a:r>
              <a:rPr lang="en-US" sz="2800" b="1" i="1" dirty="0">
                <a:solidFill>
                  <a:srgbClr val="0070C0"/>
                </a:solidFill>
              </a:rPr>
              <a:t>TCP protocol layers.</a:t>
            </a:r>
            <a:r>
              <a:rPr lang="en-US" sz="2800" b="1" i="1" dirty="0" smtClean="0">
                <a:solidFill>
                  <a:srgbClr val="0070C0"/>
                </a:solidFill>
              </a:rPr>
              <a:t>  </a:t>
            </a:r>
          </a:p>
          <a:p>
            <a:r>
              <a:rPr lang="en-US" sz="3200" b="1" u="sng" dirty="0" smtClean="0">
                <a:solidFill>
                  <a:srgbClr val="0070C0"/>
                </a:solidFill>
              </a:rPr>
              <a:t/>
            </a:r>
            <a:br>
              <a:rPr lang="en-US" sz="3200" b="1" u="sng" dirty="0" smtClean="0">
                <a:solidFill>
                  <a:srgbClr val="0070C0"/>
                </a:solidFill>
              </a:rPr>
            </a:br>
            <a:endParaRPr lang="en-US" sz="3200" b="1" dirty="0" smtClean="0">
              <a:solidFill>
                <a:srgbClr val="0070C0"/>
              </a:solidFill>
            </a:endParaRPr>
          </a:p>
          <a:p>
            <a:pPr>
              <a:buFont typeface="Wingdings" pitchFamily="2" charset="2"/>
              <a:buChar char="Ø"/>
            </a:pPr>
            <a:endParaRPr lang="en-US" sz="3200" b="1" dirty="0">
              <a:solidFill>
                <a:srgbClr val="0070C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0070C0"/>
                </a:solidFill>
              </a:rPr>
              <a:t>TPC/IP Review</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2-Sep-14</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20</a:t>
            </a:fld>
            <a:endParaRPr lang="en-US"/>
          </a:p>
        </p:txBody>
      </p:sp>
      <p:sp>
        <p:nvSpPr>
          <p:cNvPr id="8" name="Content Placeholder 7"/>
          <p:cNvSpPr>
            <a:spLocks noGrp="1"/>
          </p:cNvSpPr>
          <p:nvPr>
            <p:ph sz="quarter" idx="1"/>
          </p:nvPr>
        </p:nvSpPr>
        <p:spPr>
          <a:xfrm>
            <a:off x="228600" y="1600200"/>
            <a:ext cx="8763000" cy="4800600"/>
          </a:xfrm>
        </p:spPr>
        <p:txBody>
          <a:bodyPr>
            <a:normAutofit fontScale="92500" lnSpcReduction="10000"/>
          </a:bodyPr>
          <a:lstStyle/>
          <a:p>
            <a:r>
              <a:rPr lang="en-US" dirty="0" smtClean="0">
                <a:latin typeface="Times New Roman" pitchFamily="18" charset="0"/>
                <a:cs typeface="Times New Roman" pitchFamily="18" charset="0"/>
              </a:rPr>
              <a:t>A client program A (IP 5.6.7.8) wants to open a connection with a server B (IP 1.2.3.4) for web service (on port 80).</a:t>
            </a:r>
          </a:p>
          <a:p>
            <a:r>
              <a:rPr lang="en-US" dirty="0" smtClean="0">
                <a:latin typeface="Times New Roman" pitchFamily="18" charset="0"/>
                <a:cs typeface="Times New Roman" pitchFamily="18" charset="0"/>
              </a:rPr>
              <a:t>A begins the connection attempt by dynamically </a:t>
            </a:r>
            <a:r>
              <a:rPr lang="en-US" dirty="0" err="1" smtClean="0">
                <a:latin typeface="Times New Roman" pitchFamily="18" charset="0"/>
                <a:cs typeface="Times New Roman" pitchFamily="18" charset="0"/>
              </a:rPr>
              <a:t>openning</a:t>
            </a:r>
            <a:r>
              <a:rPr lang="en-US" dirty="0" smtClean="0">
                <a:latin typeface="Times New Roman" pitchFamily="18" charset="0"/>
                <a:cs typeface="Times New Roman" pitchFamily="18" charset="0"/>
              </a:rPr>
              <a:t> a port, say 1078.</a:t>
            </a:r>
          </a:p>
          <a:p>
            <a:r>
              <a:rPr lang="en-US" dirty="0" smtClean="0">
                <a:latin typeface="Times New Roman" pitchFamily="18" charset="0"/>
                <a:cs typeface="Times New Roman" pitchFamily="18" charset="0"/>
              </a:rPr>
              <a:t>A sends 5.6.7.8: 1078             1.2.3.4: 80 </a:t>
            </a:r>
            <a:r>
              <a:rPr lang="en-US" dirty="0" err="1" smtClean="0">
                <a:latin typeface="Times New Roman" pitchFamily="18" charset="0"/>
                <a:cs typeface="Times New Roman" pitchFamily="18" charset="0"/>
              </a:rPr>
              <a:t>Syn</a:t>
            </a:r>
            <a:r>
              <a:rPr lang="en-US" dirty="0" smtClean="0">
                <a:latin typeface="Times New Roman" pitchFamily="18" charset="0"/>
                <a:cs typeface="Times New Roman" pitchFamily="18" charset="0"/>
              </a:rPr>
              <a:t> = 1.</a:t>
            </a:r>
          </a:p>
          <a:p>
            <a:r>
              <a:rPr lang="en-US" dirty="0" smtClean="0">
                <a:latin typeface="Times New Roman" pitchFamily="18" charset="0"/>
                <a:cs typeface="Times New Roman" pitchFamily="18" charset="0"/>
              </a:rPr>
              <a:t>B receives the packet and understands that A wants to</a:t>
            </a:r>
          </a:p>
          <a:p>
            <a:pPr>
              <a:buNone/>
            </a:pPr>
            <a:r>
              <a:rPr lang="en-US" dirty="0" smtClean="0">
                <a:latin typeface="Times New Roman" pitchFamily="18" charset="0"/>
                <a:cs typeface="Times New Roman" pitchFamily="18" charset="0"/>
              </a:rPr>
              <a:t>form a new connection. </a:t>
            </a:r>
          </a:p>
          <a:p>
            <a:r>
              <a:rPr lang="en-US" dirty="0" smtClean="0">
                <a:latin typeface="Times New Roman" pitchFamily="18" charset="0"/>
                <a:cs typeface="Times New Roman" pitchFamily="18" charset="0"/>
              </a:rPr>
              <a:t>B sends a response for A </a:t>
            </a:r>
            <a:r>
              <a:rPr lang="sv-SE" dirty="0" smtClean="0">
                <a:latin typeface="Times New Roman" pitchFamily="18" charset="0"/>
                <a:cs typeface="Times New Roman" pitchFamily="18" charset="0"/>
              </a:rPr>
              <a:t>1.2.3.4: 80          5.6.7.8: 1078 Syn= 1, ACK = 1</a:t>
            </a:r>
          </a:p>
          <a:p>
            <a:r>
              <a:rPr lang="en-US" dirty="0" smtClean="0">
                <a:latin typeface="Times New Roman" pitchFamily="18" charset="0"/>
                <a:cs typeface="Times New Roman" pitchFamily="18" charset="0"/>
              </a:rPr>
              <a:t>A informs B that the response has been received </a:t>
            </a:r>
          </a:p>
          <a:p>
            <a:r>
              <a:rPr lang="en-US" dirty="0" smtClean="0">
                <a:latin typeface="Times New Roman" pitchFamily="18" charset="0"/>
                <a:cs typeface="Times New Roman" pitchFamily="18" charset="0"/>
              </a:rPr>
              <a:t> 5.6.7.8: 1078            1.2.3.4: 80 </a:t>
            </a:r>
            <a:r>
              <a:rPr lang="en-US" dirty="0" err="1" smtClean="0">
                <a:latin typeface="Times New Roman" pitchFamily="18" charset="0"/>
                <a:cs typeface="Times New Roman" pitchFamily="18" charset="0"/>
              </a:rPr>
              <a:t>Syn</a:t>
            </a:r>
            <a:r>
              <a:rPr lang="en-US" dirty="0" smtClean="0">
                <a:latin typeface="Times New Roman" pitchFamily="18" charset="0"/>
                <a:cs typeface="Times New Roman" pitchFamily="18" charset="0"/>
              </a:rPr>
              <a:t> =0</a:t>
            </a:r>
            <a:endParaRPr lang="en-US" dirty="0">
              <a:latin typeface="Times New Roman" pitchFamily="18" charset="0"/>
              <a:cs typeface="Times New Roman" pitchFamily="18" charset="0"/>
            </a:endParaRPr>
          </a:p>
        </p:txBody>
      </p:sp>
      <p:cxnSp>
        <p:nvCxnSpPr>
          <p:cNvPr id="11" name="Straight Arrow Connector 10"/>
          <p:cNvCxnSpPr/>
          <p:nvPr/>
        </p:nvCxnSpPr>
        <p:spPr>
          <a:xfrm>
            <a:off x="3733800" y="3505200"/>
            <a:ext cx="9144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5562600" y="4953000"/>
            <a:ext cx="9144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2590800" y="6172200"/>
            <a:ext cx="9144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Security Principles</a:t>
            </a:r>
            <a:br>
              <a:rPr lang="en-US" b="1" dirty="0" smtClean="0"/>
            </a:b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2-Sep-14</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21</a:t>
            </a:fld>
            <a:endParaRPr lang="en-US"/>
          </a:p>
        </p:txBody>
      </p:sp>
      <p:sp>
        <p:nvSpPr>
          <p:cNvPr id="6" name="Content Placeholder 5"/>
          <p:cNvSpPr>
            <a:spLocks noGrp="1"/>
          </p:cNvSpPr>
          <p:nvPr>
            <p:ph sz="quarter" idx="1"/>
          </p:nvPr>
        </p:nvSpPr>
        <p:spPr/>
        <p:txBody>
          <a:bodyPr>
            <a:normAutofit fontScale="85000" lnSpcReduction="20000"/>
          </a:bodyPr>
          <a:lstStyle/>
          <a:p>
            <a:r>
              <a:rPr lang="en-US" b="1" u="sng" dirty="0" smtClean="0">
                <a:solidFill>
                  <a:srgbClr val="0070C0"/>
                </a:solidFill>
              </a:rPr>
              <a:t>Security principles:</a:t>
            </a:r>
          </a:p>
          <a:p>
            <a:pPr>
              <a:buNone/>
            </a:pPr>
            <a:r>
              <a:rPr lang="en-US" b="1" i="1" dirty="0" smtClean="0"/>
              <a:t>1- Least privilege:</a:t>
            </a:r>
          </a:p>
          <a:p>
            <a:pPr>
              <a:buNone/>
            </a:pPr>
            <a:r>
              <a:rPr lang="en-US" dirty="0" smtClean="0"/>
              <a:t>States that a user should have only the privileges needed</a:t>
            </a:r>
          </a:p>
          <a:p>
            <a:pPr>
              <a:buNone/>
            </a:pPr>
            <a:r>
              <a:rPr lang="en-US" dirty="0" smtClean="0"/>
              <a:t>to do his job. Least privilege is enforced using a</a:t>
            </a:r>
          </a:p>
          <a:p>
            <a:pPr>
              <a:buNone/>
            </a:pPr>
            <a:r>
              <a:rPr lang="en-US" dirty="0" smtClean="0"/>
              <a:t>network device, such as a router with an access control</a:t>
            </a:r>
          </a:p>
          <a:p>
            <a:pPr>
              <a:buNone/>
            </a:pPr>
            <a:r>
              <a:rPr lang="en-US" dirty="0" smtClean="0"/>
              <a:t>list (ACL) which tells a computer operating system</a:t>
            </a:r>
          </a:p>
          <a:p>
            <a:pPr>
              <a:buNone/>
            </a:pPr>
            <a:r>
              <a:rPr lang="en-US" dirty="0" smtClean="0"/>
              <a:t>which access rights each user has to a particular object.</a:t>
            </a:r>
          </a:p>
          <a:p>
            <a:pPr>
              <a:buNone/>
            </a:pPr>
            <a:endParaRPr lang="en-US" dirty="0" smtClean="0"/>
          </a:p>
          <a:p>
            <a:pPr>
              <a:buNone/>
            </a:pPr>
            <a:r>
              <a:rPr lang="en-US" b="1" i="1" dirty="0" smtClean="0"/>
              <a:t>2- Layered security:</a:t>
            </a:r>
          </a:p>
          <a:p>
            <a:pPr>
              <a:buNone/>
            </a:pPr>
            <a:r>
              <a:rPr lang="en-US" dirty="0" smtClean="0"/>
              <a:t>Is the concept that security functions should happen at</a:t>
            </a:r>
          </a:p>
          <a:p>
            <a:pPr>
              <a:buNone/>
            </a:pPr>
            <a:r>
              <a:rPr lang="en-US" dirty="0" smtClean="0"/>
              <a:t>multiple layers.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Principles </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2-Sep-14</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22</a:t>
            </a:fld>
            <a:endParaRPr lang="en-US"/>
          </a:p>
        </p:txBody>
      </p:sp>
      <p:sp>
        <p:nvSpPr>
          <p:cNvPr id="6" name="Content Placeholder 5"/>
          <p:cNvSpPr>
            <a:spLocks noGrp="1"/>
          </p:cNvSpPr>
          <p:nvPr>
            <p:ph sz="quarter" idx="1"/>
          </p:nvPr>
        </p:nvSpPr>
        <p:spPr>
          <a:xfrm>
            <a:off x="0" y="1524000"/>
            <a:ext cx="9144000" cy="5334000"/>
          </a:xfrm>
        </p:spPr>
        <p:txBody>
          <a:bodyPr>
            <a:normAutofit/>
          </a:bodyPr>
          <a:lstStyle/>
          <a:p>
            <a:r>
              <a:rPr lang="en-US" sz="2400" b="1" dirty="0" smtClean="0">
                <a:solidFill>
                  <a:srgbClr val="0070C0"/>
                </a:solidFill>
                <a:latin typeface="Times New Roman" pitchFamily="18" charset="0"/>
                <a:cs typeface="Times New Roman" pitchFamily="18" charset="0"/>
              </a:rPr>
              <a:t>Physical layer</a:t>
            </a:r>
            <a:r>
              <a:rPr lang="en-US" sz="2400" dirty="0" smtClean="0">
                <a:latin typeface="Times New Roman" pitchFamily="18" charset="0"/>
                <a:cs typeface="Times New Roman" pitchFamily="18" charset="0"/>
              </a:rPr>
              <a:t>: traditional security measures such </a:t>
            </a:r>
            <a:r>
              <a:rPr lang="en-US" sz="2400" dirty="0" smtClean="0">
                <a:latin typeface="Times New Roman" pitchFamily="18" charset="0"/>
                <a:cs typeface="Times New Roman" pitchFamily="18" charset="0"/>
              </a:rPr>
              <a:t>as cameras</a:t>
            </a:r>
            <a:r>
              <a:rPr lang="en-US" sz="2400" dirty="0" smtClean="0">
                <a:latin typeface="Times New Roman" pitchFamily="18" charset="0"/>
                <a:cs typeface="Times New Roman" pitchFamily="18" charset="0"/>
              </a:rPr>
              <a:t>, walls are used to present unauthorized users</a:t>
            </a:r>
            <a:r>
              <a:rPr lang="en-US" sz="2400" dirty="0" smtClean="0">
                <a:latin typeface="Times New Roman" pitchFamily="18" charset="0"/>
                <a:cs typeface="Times New Roman" pitchFamily="18" charset="0"/>
              </a:rPr>
              <a:t>.</a:t>
            </a:r>
          </a:p>
          <a:p>
            <a:r>
              <a:rPr lang="en-US" sz="2400" b="1" dirty="0" smtClean="0">
                <a:solidFill>
                  <a:srgbClr val="0070C0"/>
                </a:solidFill>
                <a:latin typeface="Times New Roman" pitchFamily="18" charset="0"/>
                <a:cs typeface="Times New Roman" pitchFamily="18" charset="0"/>
              </a:rPr>
              <a:t>Data </a:t>
            </a:r>
            <a:r>
              <a:rPr lang="en-US" sz="2400" b="1" dirty="0" smtClean="0">
                <a:solidFill>
                  <a:srgbClr val="0070C0"/>
                </a:solidFill>
                <a:latin typeface="Times New Roman" pitchFamily="18" charset="0"/>
                <a:cs typeface="Times New Roman" pitchFamily="18" charset="0"/>
              </a:rPr>
              <a:t>link</a:t>
            </a:r>
            <a:r>
              <a:rPr lang="en-US" sz="2400" dirty="0" smtClean="0">
                <a:latin typeface="Times New Roman" pitchFamily="18" charset="0"/>
                <a:cs typeface="Times New Roman" pitchFamily="18" charset="0"/>
              </a:rPr>
              <a:t>: unused port can be disabled. We can </a:t>
            </a:r>
            <a:r>
              <a:rPr lang="en-US" sz="2400" dirty="0" smtClean="0">
                <a:latin typeface="Times New Roman" pitchFamily="18" charset="0"/>
                <a:cs typeface="Times New Roman" pitchFamily="18" charset="0"/>
              </a:rPr>
              <a:t>also rely </a:t>
            </a:r>
            <a:r>
              <a:rPr lang="en-US" sz="2400" dirty="0" smtClean="0">
                <a:latin typeface="Times New Roman" pitchFamily="18" charset="0"/>
                <a:cs typeface="Times New Roman" pitchFamily="18" charset="0"/>
              </a:rPr>
              <a:t>on VPN</a:t>
            </a:r>
            <a:r>
              <a:rPr lang="en-US" sz="2400" dirty="0" smtClean="0">
                <a:latin typeface="Times New Roman" pitchFamily="18" charset="0"/>
                <a:cs typeface="Times New Roman" pitchFamily="18" charset="0"/>
              </a:rPr>
              <a:t>.</a:t>
            </a:r>
          </a:p>
          <a:p>
            <a:r>
              <a:rPr lang="en-US" sz="2400" b="1" dirty="0" smtClean="0">
                <a:solidFill>
                  <a:srgbClr val="0070C0"/>
                </a:solidFill>
                <a:latin typeface="Times New Roman" pitchFamily="18" charset="0"/>
                <a:cs typeface="Times New Roman" pitchFamily="18" charset="0"/>
              </a:rPr>
              <a:t>Network </a:t>
            </a:r>
            <a:r>
              <a:rPr lang="en-US" sz="2400" b="1" dirty="0" smtClean="0">
                <a:solidFill>
                  <a:srgbClr val="0070C0"/>
                </a:solidFill>
                <a:latin typeface="Times New Roman" pitchFamily="18" charset="0"/>
                <a:cs typeface="Times New Roman" pitchFamily="18" charset="0"/>
              </a:rPr>
              <a:t>layer</a:t>
            </a:r>
            <a:r>
              <a:rPr lang="en-US" sz="2400" dirty="0" smtClean="0">
                <a:latin typeface="Times New Roman" pitchFamily="18" charset="0"/>
                <a:cs typeface="Times New Roman" pitchFamily="18" charset="0"/>
              </a:rPr>
              <a:t>: firewalls and ACLs restrict network access. </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Intrusion </a:t>
            </a:r>
            <a:r>
              <a:rPr lang="en-US" sz="2400" dirty="0" smtClean="0">
                <a:latin typeface="Times New Roman" pitchFamily="18" charset="0"/>
                <a:cs typeface="Times New Roman" pitchFamily="18" charset="0"/>
              </a:rPr>
              <a:t>detection may base its decision on TCP/UDP port </a:t>
            </a:r>
            <a:r>
              <a:rPr lang="en-US" sz="2400" dirty="0" smtClean="0">
                <a:latin typeface="Times New Roman" pitchFamily="18" charset="0"/>
                <a:cs typeface="Times New Roman" pitchFamily="18" charset="0"/>
              </a:rPr>
              <a:t>numbers.</a:t>
            </a:r>
            <a:r>
              <a:rPr lang="en-US" sz="2400" b="1" dirty="0" smtClean="0">
                <a:solidFill>
                  <a:srgbClr val="00B0F0"/>
                </a:solidFill>
                <a:latin typeface="Times New Roman" pitchFamily="18" charset="0"/>
                <a:cs typeface="Times New Roman" pitchFamily="18" charset="0"/>
              </a:rPr>
              <a:t>(</a:t>
            </a:r>
            <a:r>
              <a:rPr lang="en-US" sz="2400" b="1" dirty="0" smtClean="0">
                <a:solidFill>
                  <a:srgbClr val="0070C0"/>
                </a:solidFill>
                <a:latin typeface="Times New Roman" pitchFamily="18" charset="0"/>
                <a:cs typeface="Times New Roman" pitchFamily="18" charset="0"/>
              </a:rPr>
              <a:t>transport </a:t>
            </a:r>
            <a:r>
              <a:rPr lang="en-US" sz="2400" b="1" dirty="0" smtClean="0">
                <a:solidFill>
                  <a:srgbClr val="0070C0"/>
                </a:solidFill>
                <a:latin typeface="Times New Roman" pitchFamily="18" charset="0"/>
                <a:cs typeface="Times New Roman" pitchFamily="18" charset="0"/>
              </a:rPr>
              <a:t> layer)</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Proxies </a:t>
            </a:r>
            <a:r>
              <a:rPr lang="en-US" sz="2400" dirty="0" smtClean="0">
                <a:latin typeface="Times New Roman" pitchFamily="18" charset="0"/>
                <a:cs typeface="Times New Roman" pitchFamily="18" charset="0"/>
              </a:rPr>
              <a:t>operate between the </a:t>
            </a:r>
            <a:r>
              <a:rPr lang="en-US" sz="2400" b="1" dirty="0" smtClean="0">
                <a:solidFill>
                  <a:srgbClr val="0070C0"/>
                </a:solidFill>
                <a:latin typeface="Times New Roman" pitchFamily="18" charset="0"/>
                <a:cs typeface="Times New Roman" pitchFamily="18" charset="0"/>
              </a:rPr>
              <a:t>transport and the application layer</a:t>
            </a:r>
            <a:r>
              <a:rPr lang="en-US" sz="2400" b="1" dirty="0" smtClean="0">
                <a:solidFill>
                  <a:srgbClr val="0070C0"/>
                </a:solidFill>
                <a:latin typeface="Times New Roman" pitchFamily="18" charset="0"/>
                <a:cs typeface="Times New Roman" pitchFamily="18" charset="0"/>
              </a:rPr>
              <a:t>.</a:t>
            </a:r>
            <a:endParaRPr lang="en-US" sz="2400" b="1" dirty="0" smtClean="0">
              <a:solidFill>
                <a:srgbClr val="0070C0"/>
              </a:solidFill>
              <a:latin typeface="Times New Roman" pitchFamily="18" charset="0"/>
              <a:cs typeface="Times New Roman" pitchFamily="18" charset="0"/>
            </a:endParaRPr>
          </a:p>
          <a:p>
            <a:r>
              <a:rPr lang="en-US" sz="2400" dirty="0" smtClean="0">
                <a:latin typeface="Times New Roman" pitchFamily="18" charset="0"/>
                <a:cs typeface="Times New Roman" pitchFamily="18" charset="0"/>
              </a:rPr>
              <a:t>Top layers are </a:t>
            </a:r>
            <a:r>
              <a:rPr lang="en-US" sz="2400" b="1" dirty="0" smtClean="0">
                <a:solidFill>
                  <a:srgbClr val="0070C0"/>
                </a:solidFill>
                <a:latin typeface="Times New Roman" pitchFamily="18" charset="0"/>
                <a:cs typeface="Times New Roman" pitchFamily="18" charset="0"/>
              </a:rPr>
              <a:t>application</a:t>
            </a:r>
            <a:r>
              <a:rPr lang="en-US" sz="2400" dirty="0" smtClean="0">
                <a:latin typeface="Times New Roman" pitchFamily="18" charset="0"/>
                <a:cs typeface="Times New Roman" pitchFamily="18" charset="0"/>
              </a:rPr>
              <a:t> content inspection services (anti-virus scanners,…).</a:t>
            </a:r>
            <a:endParaRPr lang="en-US" sz="24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Principles </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2-Sep-14</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23</a:t>
            </a:fld>
            <a:endParaRPr lang="en-US"/>
          </a:p>
        </p:txBody>
      </p:sp>
      <p:sp>
        <p:nvSpPr>
          <p:cNvPr id="6" name="Content Placeholder 5"/>
          <p:cNvSpPr>
            <a:spLocks noGrp="1"/>
          </p:cNvSpPr>
          <p:nvPr>
            <p:ph sz="quarter" idx="1"/>
          </p:nvPr>
        </p:nvSpPr>
        <p:spPr>
          <a:xfrm>
            <a:off x="381000" y="1600200"/>
            <a:ext cx="8610600" cy="4876800"/>
          </a:xfrm>
        </p:spPr>
        <p:txBody>
          <a:bodyPr>
            <a:normAutofit/>
          </a:bodyPr>
          <a:lstStyle/>
          <a:p>
            <a:pPr>
              <a:buNone/>
            </a:pPr>
            <a:r>
              <a:rPr lang="en-US" sz="2400" b="1" i="1" dirty="0" smtClean="0">
                <a:latin typeface="Times New Roman" pitchFamily="18" charset="0"/>
                <a:cs typeface="Times New Roman" pitchFamily="18" charset="0"/>
              </a:rPr>
              <a:t>3- Functional segmentation:</a:t>
            </a:r>
          </a:p>
          <a:p>
            <a:r>
              <a:rPr lang="en-US" sz="2400" dirty="0" smtClean="0">
                <a:latin typeface="Times New Roman" pitchFamily="18" charset="0"/>
                <a:cs typeface="Times New Roman" pitchFamily="18" charset="0"/>
              </a:rPr>
              <a:t>Is based on layered security and the principle of least privilege.</a:t>
            </a:r>
          </a:p>
          <a:p>
            <a:pPr>
              <a:buNone/>
            </a:pP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Functional segmentation suggests a design in which</a:t>
            </a:r>
          </a:p>
          <a:p>
            <a:pPr>
              <a:buNone/>
            </a:pPr>
            <a:r>
              <a:rPr lang="en-US" sz="2400" dirty="0" smtClean="0">
                <a:latin typeface="Times New Roman" pitchFamily="18" charset="0"/>
                <a:cs typeface="Times New Roman" pitchFamily="18" charset="0"/>
              </a:rPr>
              <a:t>the network is partitioned according to user or device function.</a:t>
            </a:r>
          </a:p>
          <a:p>
            <a:pPr>
              <a:buNone/>
            </a:pP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Each segment may be further divided by academic department.</a:t>
            </a:r>
          </a:p>
          <a:p>
            <a:pPr>
              <a:buNone/>
            </a:pP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Segmentation advantage is in preventing the spread of worms such as slammers.</a:t>
            </a:r>
            <a:endParaRPr lang="en-US" sz="24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Principles </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2-Sep-14</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24</a:t>
            </a:fld>
            <a:endParaRPr lang="en-US"/>
          </a:p>
        </p:txBody>
      </p:sp>
      <p:pic>
        <p:nvPicPr>
          <p:cNvPr id="5122" name="Picture 2"/>
          <p:cNvPicPr>
            <a:picLocks noGrp="1" noChangeAspect="1" noChangeArrowheads="1"/>
          </p:cNvPicPr>
          <p:nvPr>
            <p:ph sz="quarter" idx="1"/>
          </p:nvPr>
        </p:nvPicPr>
        <p:blipFill>
          <a:blip r:embed="rId2" cstate="print"/>
          <a:srcRect/>
          <a:stretch>
            <a:fillRect/>
          </a:stretch>
        </p:blipFill>
        <p:spPr bwMode="auto">
          <a:xfrm>
            <a:off x="1524000" y="1981200"/>
            <a:ext cx="5143500" cy="4007644"/>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0070C0"/>
                </a:solidFill>
              </a:rPr>
              <a:t/>
            </a:r>
            <a:br>
              <a:rPr lang="en-US" b="1" dirty="0" smtClean="0">
                <a:solidFill>
                  <a:srgbClr val="0070C0"/>
                </a:solidFill>
              </a:rPr>
            </a:br>
            <a:r>
              <a:rPr lang="en-US" b="1" dirty="0" smtClean="0">
                <a:solidFill>
                  <a:srgbClr val="0070C0"/>
                </a:solidFill>
              </a:rPr>
              <a:t>TPC/IP Review</a:t>
            </a:r>
            <a:r>
              <a:rPr lang="en-US" b="1" u="sng" dirty="0" smtClean="0">
                <a:solidFill>
                  <a:srgbClr val="00B0F0"/>
                </a:solidFill>
              </a:rPr>
              <a:t/>
            </a:r>
            <a:br>
              <a:rPr lang="en-US" b="1" u="sng" dirty="0" smtClean="0">
                <a:solidFill>
                  <a:srgbClr val="00B0F0"/>
                </a:solidFill>
              </a:rPr>
            </a:br>
            <a:endParaRPr lang="en-US" dirty="0"/>
          </a:p>
        </p:txBody>
      </p:sp>
      <p:sp>
        <p:nvSpPr>
          <p:cNvPr id="3" name="Content Placeholder 2"/>
          <p:cNvSpPr>
            <a:spLocks noGrp="1"/>
          </p:cNvSpPr>
          <p:nvPr>
            <p:ph idx="1"/>
          </p:nvPr>
        </p:nvSpPr>
        <p:spPr>
          <a:xfrm>
            <a:off x="0" y="1524000"/>
            <a:ext cx="9144000" cy="5334000"/>
          </a:xfrm>
        </p:spPr>
        <p:txBody>
          <a:bodyPr>
            <a:noAutofit/>
          </a:bodyPr>
          <a:lstStyle/>
          <a:p>
            <a:pPr>
              <a:buNone/>
            </a:pPr>
            <a:r>
              <a:rPr lang="en-US" sz="2400" dirty="0" smtClean="0">
                <a:latin typeface="Times New Roman" pitchFamily="18" charset="0"/>
                <a:cs typeface="Times New Roman" pitchFamily="18" charset="0"/>
              </a:rPr>
              <a:t>Ideally, a secure network architecture is designed before any systems are in place.</a:t>
            </a:r>
            <a:endParaRPr lang="en-US" sz="2400" b="1" u="sng" dirty="0" smtClean="0">
              <a:solidFill>
                <a:srgbClr val="00B0F0"/>
              </a:solidFill>
              <a:latin typeface="Times New Roman" pitchFamily="18" charset="0"/>
              <a:cs typeface="Times New Roman" pitchFamily="18" charset="0"/>
            </a:endParaRPr>
          </a:p>
          <a:p>
            <a:pPr>
              <a:buNone/>
            </a:pPr>
            <a:r>
              <a:rPr lang="en-US" sz="2400" b="1" u="sng" dirty="0" smtClean="0">
                <a:solidFill>
                  <a:srgbClr val="00B0F0"/>
                </a:solidFill>
                <a:latin typeface="Times New Roman" pitchFamily="18" charset="0"/>
                <a:cs typeface="Times New Roman" pitchFamily="18" charset="0"/>
              </a:rPr>
              <a:t>TPC/IP review:</a:t>
            </a:r>
          </a:p>
          <a:p>
            <a:r>
              <a:rPr lang="en-US" sz="2400" dirty="0" smtClean="0">
                <a:latin typeface="Times New Roman" pitchFamily="18" charset="0"/>
                <a:cs typeface="Times New Roman" pitchFamily="18" charset="0"/>
              </a:rPr>
              <a:t> Internet is made up of a wide variety of computers, from supercomputers to personal computers. Each of these computers has its type of software and application running. How do all of these computers understand each other and work together ?</a:t>
            </a:r>
          </a:p>
          <a:p>
            <a:pPr>
              <a:buNone/>
            </a:pP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There are a set of rules to govern communications so each computer understand how to act and how to interpret the actions of the other computers.</a:t>
            </a:r>
            <a:endParaRPr lang="en-US"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42281700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914400" lvl="1" indent="-457200"/>
            <a:r>
              <a:rPr lang="en-US" sz="2800" b="1" dirty="0" smtClean="0">
                <a:solidFill>
                  <a:srgbClr val="0070C0"/>
                </a:solidFill>
              </a:rPr>
              <a:t>TCP/IP architectural models</a:t>
            </a:r>
          </a:p>
        </p:txBody>
      </p:sp>
      <p:sp>
        <p:nvSpPr>
          <p:cNvPr id="3" name="Date Placeholder 2"/>
          <p:cNvSpPr>
            <a:spLocks noGrp="1"/>
          </p:cNvSpPr>
          <p:nvPr>
            <p:ph type="dt" sz="half" idx="10"/>
          </p:nvPr>
        </p:nvSpPr>
        <p:spPr/>
        <p:txBody>
          <a:bodyPr/>
          <a:lstStyle/>
          <a:p>
            <a:fld id="{4E89EAC4-F632-465B-A9BE-BE29AA561740}" type="datetime5">
              <a:rPr lang="en-GB" smtClean="0"/>
              <a:pPr/>
              <a:t>2-Sep-14</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4</a:t>
            </a:fld>
            <a:endParaRPr lang="en-US"/>
          </a:p>
        </p:txBody>
      </p:sp>
      <p:sp>
        <p:nvSpPr>
          <p:cNvPr id="6" name="Content Placeholder 5"/>
          <p:cNvSpPr>
            <a:spLocks noGrp="1"/>
          </p:cNvSpPr>
          <p:nvPr>
            <p:ph sz="quarter" idx="1"/>
          </p:nvPr>
        </p:nvSpPr>
        <p:spPr>
          <a:xfrm>
            <a:off x="304800" y="1600200"/>
            <a:ext cx="8839200" cy="4495800"/>
          </a:xfrm>
        </p:spPr>
        <p:txBody>
          <a:bodyPr>
            <a:normAutofit/>
          </a:bodyPr>
          <a:lstStyle/>
          <a:p>
            <a:pPr>
              <a:buFont typeface="Arial" pitchFamily="34" charset="0"/>
              <a:buChar char="•"/>
            </a:pPr>
            <a:r>
              <a:rPr lang="en-US" sz="2800" dirty="0">
                <a:latin typeface="Times New Roman" pitchFamily="18" charset="0"/>
                <a:cs typeface="Times New Roman" pitchFamily="18" charset="0"/>
              </a:rPr>
              <a:t>TCP/IP is a hierarchical protocol made up of interactive modules, each of which provides a specific functionality</a:t>
            </a:r>
            <a:r>
              <a:rPr lang="en-US" sz="2800" dirty="0" smtClean="0">
                <a:latin typeface="Times New Roman" pitchFamily="18" charset="0"/>
                <a:cs typeface="Times New Roman" pitchFamily="18" charset="0"/>
              </a:rPr>
              <a:t>.</a:t>
            </a:r>
          </a:p>
          <a:p>
            <a:pPr>
              <a:buNone/>
            </a:pPr>
            <a:endParaRPr lang="en-US" sz="2800" dirty="0">
              <a:latin typeface="Times New Roman" pitchFamily="18" charset="0"/>
              <a:cs typeface="Times New Roman" pitchFamily="18" charset="0"/>
            </a:endParaRPr>
          </a:p>
          <a:p>
            <a:pPr>
              <a:buFont typeface="Arial" pitchFamily="34" charset="0"/>
              <a:buChar char="•"/>
            </a:pPr>
            <a:r>
              <a:rPr lang="en-US" sz="2800" dirty="0">
                <a:latin typeface="Times New Roman" pitchFamily="18" charset="0"/>
                <a:cs typeface="Times New Roman" pitchFamily="18" charset="0"/>
              </a:rPr>
              <a:t>The layers of the TCP/IP protocol suite contain relatively independent protocols</a:t>
            </a:r>
            <a:r>
              <a:rPr lang="en-US" sz="2800" dirty="0" smtClean="0">
                <a:latin typeface="Times New Roman" pitchFamily="18" charset="0"/>
                <a:cs typeface="Times New Roman" pitchFamily="18" charset="0"/>
              </a:rPr>
              <a:t>.</a:t>
            </a:r>
          </a:p>
          <a:p>
            <a:pPr>
              <a:buNone/>
            </a:pPr>
            <a:endParaRPr lang="en-US" sz="2800" dirty="0">
              <a:latin typeface="Times New Roman" pitchFamily="18" charset="0"/>
              <a:cs typeface="Times New Roman" pitchFamily="18" charset="0"/>
            </a:endParaRPr>
          </a:p>
          <a:p>
            <a:pPr>
              <a:buFont typeface="Arial" pitchFamily="34" charset="0"/>
              <a:buChar char="•"/>
            </a:pPr>
            <a:r>
              <a:rPr lang="en-US" sz="2800" dirty="0">
                <a:latin typeface="Times New Roman" pitchFamily="18" charset="0"/>
                <a:cs typeface="Times New Roman" pitchFamily="18" charset="0"/>
              </a:rPr>
              <a:t> The term hierarchical  means that each upper-level protocol is supported by one or more lower-level protocols.</a:t>
            </a:r>
          </a:p>
          <a:p>
            <a:endParaRPr lang="en-US" sz="2800" dirty="0">
              <a:latin typeface="Times New Roman" pitchFamily="18" charset="0"/>
              <a:cs typeface="Times New Roman" pitchFamily="18" charset="0"/>
            </a:endParaRPr>
          </a:p>
        </p:txBody>
      </p:sp>
    </p:spTree>
    <p:extLst>
      <p:ext uri="{BB962C8B-B14F-4D97-AF65-F5344CB8AC3E}">
        <p14:creationId xmlns="" xmlns:p14="http://schemas.microsoft.com/office/powerpoint/2010/main" val="1566020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70C0"/>
                </a:solidFill>
              </a:rPr>
              <a:t>OSI models </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2-Sep-14</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5</a:t>
            </a:fld>
            <a:endParaRPr lang="en-US"/>
          </a:p>
        </p:txBody>
      </p:sp>
      <p:sp>
        <p:nvSpPr>
          <p:cNvPr id="6" name="Content Placeholder 5"/>
          <p:cNvSpPr>
            <a:spLocks noGrp="1"/>
          </p:cNvSpPr>
          <p:nvPr>
            <p:ph sz="quarter" idx="1"/>
          </p:nvPr>
        </p:nvSpPr>
        <p:spPr/>
        <p:txBody>
          <a:bodyPr/>
          <a:lstStyle/>
          <a:p>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1" y="1219200"/>
            <a:ext cx="9144000" cy="5410199"/>
          </a:xfrm>
          <a:prstGeom prst="rect">
            <a:avLst/>
          </a:prstGeom>
          <a:noFill/>
          <a:ln w="9525">
            <a:noFill/>
            <a:miter lim="800000"/>
            <a:headEnd/>
            <a:tailEnd/>
          </a:ln>
        </p:spPr>
      </p:pic>
    </p:spTree>
    <p:extLst>
      <p:ext uri="{BB962C8B-B14F-4D97-AF65-F5344CB8AC3E}">
        <p14:creationId xmlns="" xmlns:p14="http://schemas.microsoft.com/office/powerpoint/2010/main" val="2958718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TCP/IP </a:t>
            </a:r>
            <a:r>
              <a:rPr lang="en-US" b="1" dirty="0" smtClean="0">
                <a:solidFill>
                  <a:srgbClr val="0070C0"/>
                </a:solidFill>
              </a:rPr>
              <a:t>Architectural </a:t>
            </a:r>
            <a:r>
              <a:rPr lang="en-US" b="1" dirty="0">
                <a:solidFill>
                  <a:srgbClr val="0070C0"/>
                </a:solidFill>
              </a:rPr>
              <a:t>M</a:t>
            </a:r>
            <a:r>
              <a:rPr lang="en-US" b="1" dirty="0" smtClean="0">
                <a:solidFill>
                  <a:srgbClr val="0070C0"/>
                </a:solidFill>
              </a:rPr>
              <a:t>odels</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2-Sep-14</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6</a:t>
            </a:fld>
            <a:endParaRPr lang="en-US"/>
          </a:p>
        </p:txBody>
      </p:sp>
      <p:sp>
        <p:nvSpPr>
          <p:cNvPr id="6" name="Content Placeholder 5"/>
          <p:cNvSpPr>
            <a:spLocks noGrp="1"/>
          </p:cNvSpPr>
          <p:nvPr>
            <p:ph sz="quarter" idx="1"/>
          </p:nvPr>
        </p:nvSpPr>
        <p:spPr/>
        <p:txBody>
          <a:bodyPr/>
          <a:lstStyle/>
          <a:p>
            <a:endParaRPr lang="en-US" dirty="0"/>
          </a:p>
        </p:txBody>
      </p:sp>
      <p:pic>
        <p:nvPicPr>
          <p:cNvPr id="1026"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52500" y="1600200"/>
            <a:ext cx="7124699" cy="4863277"/>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2958718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solidFill>
                  <a:srgbClr val="0070C0"/>
                </a:solidFill>
              </a:rPr>
              <a:t> TCP protocol layers</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2-Sep-14</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7</a:t>
            </a:fld>
            <a:endParaRPr lang="en-US"/>
          </a:p>
        </p:txBody>
      </p:sp>
      <p:sp>
        <p:nvSpPr>
          <p:cNvPr id="6" name="Content Placeholder 5"/>
          <p:cNvSpPr>
            <a:spLocks noGrp="1"/>
          </p:cNvSpPr>
          <p:nvPr>
            <p:ph sz="quarter" idx="1"/>
          </p:nvPr>
        </p:nvSpPr>
        <p:spPr>
          <a:xfrm>
            <a:off x="228600" y="1600200"/>
            <a:ext cx="8915400" cy="4724400"/>
          </a:xfrm>
        </p:spPr>
        <p:txBody>
          <a:bodyPr>
            <a:normAutofit fontScale="92500" lnSpcReduction="20000"/>
          </a:bodyPr>
          <a:lstStyle/>
          <a:p>
            <a:r>
              <a:rPr lang="en-US" sz="2800" b="1" dirty="0" smtClean="0">
                <a:latin typeface="Times New Roman" pitchFamily="18" charset="0"/>
                <a:cs typeface="Times New Roman" pitchFamily="18" charset="0"/>
              </a:rPr>
              <a:t>Physical Layer</a:t>
            </a:r>
          </a:p>
          <a:p>
            <a:pPr lvl="1"/>
            <a:r>
              <a:rPr lang="en-US" sz="2500" dirty="0" smtClean="0">
                <a:latin typeface="Times New Roman" pitchFamily="18" charset="0"/>
                <a:cs typeface="Times New Roman" pitchFamily="18" charset="0"/>
              </a:rPr>
              <a:t>The physical network layer specifies the characteristics of the hardware to be used for the network.</a:t>
            </a:r>
          </a:p>
          <a:p>
            <a:pPr lvl="1"/>
            <a:r>
              <a:rPr lang="en-US" sz="2500" dirty="0" smtClean="0">
                <a:latin typeface="Times New Roman" pitchFamily="18" charset="0"/>
                <a:cs typeface="Times New Roman" pitchFamily="18" charset="0"/>
              </a:rPr>
              <a:t> For example, it specifies the physical characteristics of the communications media</a:t>
            </a:r>
          </a:p>
          <a:p>
            <a:pPr lvl="1">
              <a:buNone/>
            </a:pPr>
            <a:endParaRPr lang="en-US" sz="2500" b="1" dirty="0" smtClean="0">
              <a:latin typeface="Times New Roman" pitchFamily="18" charset="0"/>
              <a:cs typeface="Times New Roman" pitchFamily="18" charset="0"/>
            </a:endParaRPr>
          </a:p>
          <a:p>
            <a:r>
              <a:rPr lang="en-US" sz="2800" b="1" dirty="0" smtClean="0">
                <a:latin typeface="Times New Roman" pitchFamily="18" charset="0"/>
                <a:cs typeface="Times New Roman" pitchFamily="18" charset="0"/>
              </a:rPr>
              <a:t>Data </a:t>
            </a:r>
            <a:r>
              <a:rPr lang="en-US" sz="2800" b="1" dirty="0">
                <a:latin typeface="Times New Roman" pitchFamily="18" charset="0"/>
                <a:cs typeface="Times New Roman" pitchFamily="18" charset="0"/>
              </a:rPr>
              <a:t>Link </a:t>
            </a:r>
            <a:r>
              <a:rPr lang="en-US" sz="2800" b="1" dirty="0" smtClean="0">
                <a:latin typeface="Times New Roman" pitchFamily="18" charset="0"/>
                <a:cs typeface="Times New Roman" pitchFamily="18" charset="0"/>
              </a:rPr>
              <a:t>Layer</a:t>
            </a:r>
          </a:p>
          <a:p>
            <a:pPr lvl="1"/>
            <a:r>
              <a:rPr lang="en-US" dirty="0" smtClean="0">
                <a:latin typeface="Times New Roman" pitchFamily="18" charset="0"/>
                <a:cs typeface="Times New Roman" pitchFamily="18" charset="0"/>
              </a:rPr>
              <a:t>The data-link layer identifies the network protocol type of the packet, in this case TCP/IP.</a:t>
            </a:r>
          </a:p>
          <a:p>
            <a:pPr lvl="1"/>
            <a:r>
              <a:rPr lang="en-US" dirty="0" smtClean="0">
                <a:latin typeface="Times New Roman" pitchFamily="18" charset="0"/>
                <a:cs typeface="Times New Roman" pitchFamily="18" charset="0"/>
              </a:rPr>
              <a:t> It also provides error control and "framing." </a:t>
            </a:r>
          </a:p>
          <a:p>
            <a:pPr lvl="1">
              <a:buNone/>
            </a:pPr>
            <a:endParaRPr lang="en-US" b="1" dirty="0">
              <a:latin typeface="Times New Roman" pitchFamily="18" charset="0"/>
              <a:cs typeface="Times New Roman" pitchFamily="18" charset="0"/>
            </a:endParaRPr>
          </a:p>
          <a:p>
            <a:r>
              <a:rPr lang="en-US" sz="2700" dirty="0">
                <a:latin typeface="Times New Roman" pitchFamily="18" charset="0"/>
                <a:cs typeface="Times New Roman" pitchFamily="18" charset="0"/>
              </a:rPr>
              <a:t>No specific protocol is defined at this layer, rather, TCP/IP model supports all the standard and proprietary protocols.</a:t>
            </a:r>
          </a:p>
          <a:p>
            <a:pPr lvl="1">
              <a:buNone/>
            </a:pPr>
            <a:endParaRPr lang="en-US" sz="2400" dirty="0">
              <a:latin typeface="Times New Roman" pitchFamily="18" charset="0"/>
              <a:cs typeface="Times New Roman" pitchFamily="18" charset="0"/>
            </a:endParaRPr>
          </a:p>
          <a:p>
            <a:pPr lvl="1">
              <a:buNone/>
            </a:pPr>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728479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solidFill>
                  <a:srgbClr val="0070C0"/>
                </a:solidFill>
              </a:rPr>
              <a:t> TCP protocol layers</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2-Sep-14</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8</a:t>
            </a:fld>
            <a:endParaRPr lang="en-US"/>
          </a:p>
        </p:txBody>
      </p:sp>
      <p:sp>
        <p:nvSpPr>
          <p:cNvPr id="6" name="Content Placeholder 5"/>
          <p:cNvSpPr>
            <a:spLocks noGrp="1"/>
          </p:cNvSpPr>
          <p:nvPr>
            <p:ph sz="quarter" idx="1"/>
          </p:nvPr>
        </p:nvSpPr>
        <p:spPr>
          <a:xfrm>
            <a:off x="381000" y="1600200"/>
            <a:ext cx="8385048" cy="4495800"/>
          </a:xfrm>
        </p:spPr>
        <p:txBody>
          <a:bodyPr/>
          <a:lstStyle/>
          <a:p>
            <a:r>
              <a:rPr lang="en-US" sz="3600" b="1" dirty="0">
                <a:latin typeface="Times New Roman" pitchFamily="18" charset="0"/>
                <a:cs typeface="Times New Roman" pitchFamily="18" charset="0"/>
              </a:rPr>
              <a:t>Network layer (internetwork layer)</a:t>
            </a:r>
          </a:p>
          <a:p>
            <a:pPr lvl="1"/>
            <a:r>
              <a:rPr lang="en-US" sz="2400" dirty="0">
                <a:latin typeface="Times New Roman" pitchFamily="18" charset="0"/>
                <a:cs typeface="Times New Roman" pitchFamily="18" charset="0"/>
              </a:rPr>
              <a:t>TCP/IP at this layer supports the Internetworking Protocol (IP)</a:t>
            </a:r>
          </a:p>
          <a:p>
            <a:pPr lvl="1"/>
            <a:r>
              <a:rPr lang="en-US" sz="2400" dirty="0">
                <a:latin typeface="Times New Roman" pitchFamily="18" charset="0"/>
                <a:cs typeface="Times New Roman" pitchFamily="18" charset="0"/>
              </a:rPr>
              <a:t>There are also some other protocols that support data movement in this layer. Including: ARP, RARP, ICMP, and IGMP</a:t>
            </a:r>
            <a:r>
              <a:rPr lang="en-US" sz="3400" dirty="0">
                <a:latin typeface="Times New Roman" pitchFamily="18" charset="0"/>
                <a:cs typeface="Times New Roman" pitchFamily="18" charset="0"/>
              </a:rPr>
              <a:t>.</a:t>
            </a:r>
          </a:p>
          <a:p>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 xmlns:p14="http://schemas.microsoft.com/office/powerpoint/2010/main" val="4953353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solidFill>
                  <a:srgbClr val="0070C0"/>
                </a:solidFill>
              </a:rPr>
              <a:t> TCP protocol </a:t>
            </a:r>
            <a:r>
              <a:rPr lang="en-US" b="1" i="1" dirty="0" smtClean="0">
                <a:solidFill>
                  <a:srgbClr val="0070C0"/>
                </a:solidFill>
              </a:rPr>
              <a:t>layers:</a:t>
            </a:r>
            <a:br>
              <a:rPr lang="en-US" b="1" i="1" dirty="0" smtClean="0">
                <a:solidFill>
                  <a:srgbClr val="0070C0"/>
                </a:solidFill>
              </a:rPr>
            </a:br>
            <a:r>
              <a:rPr lang="en-US" b="1" i="1" dirty="0" smtClean="0">
                <a:solidFill>
                  <a:srgbClr val="0070C0"/>
                </a:solidFill>
              </a:rPr>
              <a:t>Protocols at the network layer</a:t>
            </a:r>
            <a:endParaRPr lang="en-US" dirty="0"/>
          </a:p>
        </p:txBody>
      </p:sp>
      <p:sp>
        <p:nvSpPr>
          <p:cNvPr id="3" name="Date Placeholder 2"/>
          <p:cNvSpPr>
            <a:spLocks noGrp="1"/>
          </p:cNvSpPr>
          <p:nvPr>
            <p:ph type="dt" sz="half" idx="10"/>
          </p:nvPr>
        </p:nvSpPr>
        <p:spPr/>
        <p:txBody>
          <a:bodyPr/>
          <a:lstStyle/>
          <a:p>
            <a:fld id="{4E89EAC4-F632-465B-A9BE-BE29AA561740}" type="datetime5">
              <a:rPr lang="en-GB" smtClean="0"/>
              <a:pPr/>
              <a:t>2-Sep-14</a:t>
            </a:fld>
            <a:endParaRPr lang="en-US"/>
          </a:p>
        </p:txBody>
      </p:sp>
      <p:sp>
        <p:nvSpPr>
          <p:cNvPr id="4" name="Footer Placeholder 3"/>
          <p:cNvSpPr>
            <a:spLocks noGrp="1"/>
          </p:cNvSpPr>
          <p:nvPr>
            <p:ph type="ftr" sz="quarter" idx="11"/>
          </p:nvPr>
        </p:nvSpPr>
        <p:spPr/>
        <p:txBody>
          <a:bodyPr/>
          <a:lstStyle/>
          <a:p>
            <a:r>
              <a:rPr lang="en-US" smtClean="0"/>
              <a:t>Networks and Communication Department</a:t>
            </a:r>
            <a:endParaRPr lang="en-US"/>
          </a:p>
        </p:txBody>
      </p:sp>
      <p:sp>
        <p:nvSpPr>
          <p:cNvPr id="5" name="Slide Number Placeholder 4"/>
          <p:cNvSpPr>
            <a:spLocks noGrp="1"/>
          </p:cNvSpPr>
          <p:nvPr>
            <p:ph type="sldNum" sz="quarter" idx="12"/>
          </p:nvPr>
        </p:nvSpPr>
        <p:spPr/>
        <p:txBody>
          <a:bodyPr>
            <a:normAutofit fontScale="85000" lnSpcReduction="20000"/>
          </a:bodyPr>
          <a:lstStyle/>
          <a:p>
            <a:fld id="{ED19A39A-DE17-4F7B-8932-6C19FDDBCA65}" type="slidenum">
              <a:rPr lang="en-US" smtClean="0"/>
              <a:pPr/>
              <a:t>9</a:t>
            </a:fld>
            <a:endParaRPr lang="en-US"/>
          </a:p>
        </p:txBody>
      </p:sp>
      <p:sp>
        <p:nvSpPr>
          <p:cNvPr id="6" name="Content Placeholder 5"/>
          <p:cNvSpPr>
            <a:spLocks noGrp="1"/>
          </p:cNvSpPr>
          <p:nvPr>
            <p:ph sz="quarter" idx="1"/>
          </p:nvPr>
        </p:nvSpPr>
        <p:spPr/>
        <p:txBody>
          <a:bodyPr>
            <a:normAutofit/>
          </a:bodyPr>
          <a:lstStyle/>
          <a:p>
            <a:r>
              <a:rPr lang="en-US" sz="2800" b="1" i="1" dirty="0">
                <a:solidFill>
                  <a:srgbClr val="C00000"/>
                </a:solidFill>
                <a:latin typeface="Times New Roman" pitchFamily="18" charset="0"/>
                <a:cs typeface="Times New Roman" pitchFamily="18" charset="0"/>
              </a:rPr>
              <a:t>Internetworking Protocol (IP)</a:t>
            </a:r>
          </a:p>
          <a:p>
            <a:pPr lvl="1">
              <a:buFont typeface="Wingdings" pitchFamily="2" charset="2"/>
              <a:buChar char="Ø"/>
            </a:pPr>
            <a:r>
              <a:rPr lang="en-US" sz="2800" dirty="0">
                <a:latin typeface="Times New Roman" pitchFamily="18" charset="0"/>
                <a:cs typeface="Times New Roman" pitchFamily="18" charset="0"/>
              </a:rPr>
              <a:t>Most important protocol of the TCP/IP network stack!  </a:t>
            </a:r>
          </a:p>
          <a:p>
            <a:pPr lvl="1">
              <a:buFont typeface="Wingdings" pitchFamily="2" charset="2"/>
              <a:buChar char="Ø"/>
            </a:pPr>
            <a:r>
              <a:rPr lang="en-US" sz="2800" dirty="0">
                <a:latin typeface="Times New Roman" pitchFamily="18" charset="0"/>
                <a:cs typeface="Times New Roman" pitchFamily="18" charset="0"/>
              </a:rPr>
              <a:t>Implements internetworking.</a:t>
            </a:r>
          </a:p>
          <a:p>
            <a:pPr lvl="1">
              <a:buFont typeface="Wingdings" pitchFamily="2" charset="2"/>
              <a:buChar char="Ø"/>
            </a:pPr>
            <a:r>
              <a:rPr lang="en-US" sz="2800" dirty="0">
                <a:latin typeface="Times New Roman" pitchFamily="18" charset="0"/>
                <a:cs typeface="Times New Roman" pitchFamily="18" charset="0"/>
              </a:rPr>
              <a:t>IP is an unreliable and connectionless protocol- a best-effort delivery.</a:t>
            </a:r>
          </a:p>
          <a:p>
            <a:pPr lvl="1">
              <a:buFont typeface="Wingdings" pitchFamily="2" charset="2"/>
              <a:buChar char="Ø"/>
            </a:pPr>
            <a:r>
              <a:rPr lang="en-US" sz="2800" dirty="0">
                <a:latin typeface="Times New Roman" pitchFamily="18" charset="0"/>
                <a:cs typeface="Times New Roman" pitchFamily="18" charset="0"/>
              </a:rPr>
              <a:t>It is host-to-host protocol.</a:t>
            </a:r>
          </a:p>
          <a:p>
            <a:endParaRPr lang="en-US" sz="2800" dirty="0">
              <a:latin typeface="Times New Roman" pitchFamily="18" charset="0"/>
              <a:cs typeface="Times New Roman" pitchFamily="18" charset="0"/>
            </a:endParaRPr>
          </a:p>
        </p:txBody>
      </p:sp>
    </p:spTree>
    <p:extLst>
      <p:ext uri="{BB962C8B-B14F-4D97-AF65-F5344CB8AC3E}">
        <p14:creationId xmlns="" xmlns:p14="http://schemas.microsoft.com/office/powerpoint/2010/main" val="33927654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1445</TotalTime>
  <Words>1231</Words>
  <Application>Microsoft Office PowerPoint</Application>
  <PresentationFormat>On-screen Show (4:3)</PresentationFormat>
  <Paragraphs>216</Paragraphs>
  <Slides>24</Slides>
  <Notes>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Median</vt:lpstr>
      <vt:lpstr>NET 536 Network Security</vt:lpstr>
      <vt:lpstr> lecture contents: </vt:lpstr>
      <vt:lpstr> TPC/IP Review </vt:lpstr>
      <vt:lpstr>TCP/IP architectural models</vt:lpstr>
      <vt:lpstr>OSI models </vt:lpstr>
      <vt:lpstr>TCP/IP Architectural Models</vt:lpstr>
      <vt:lpstr> TCP protocol layers</vt:lpstr>
      <vt:lpstr> TCP protocol layers</vt:lpstr>
      <vt:lpstr> TCP protocol layers: Protocols at the network layer</vt:lpstr>
      <vt:lpstr> TCP protocol layers: Protocols at the network layer</vt:lpstr>
      <vt:lpstr> TCP protocol layers: Protocols at the network layer</vt:lpstr>
      <vt:lpstr> TCP protocol layers</vt:lpstr>
      <vt:lpstr>TCP protocol layers: Protocols at the Transport layer</vt:lpstr>
      <vt:lpstr>TCP protocol layers</vt:lpstr>
      <vt:lpstr> TPC/IP Review  </vt:lpstr>
      <vt:lpstr> TPC/IP Review </vt:lpstr>
      <vt:lpstr>TPC/IP Review</vt:lpstr>
      <vt:lpstr>TPC/IP Review</vt:lpstr>
      <vt:lpstr>TPC/IP Review</vt:lpstr>
      <vt:lpstr>TPC/IP Review</vt:lpstr>
      <vt:lpstr> Security Principles </vt:lpstr>
      <vt:lpstr>Security Principles </vt:lpstr>
      <vt:lpstr>Security Principles </vt:lpstr>
      <vt:lpstr>Security Principles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Amal</dc:creator>
  <cp:lastModifiedBy>Shuroog</cp:lastModifiedBy>
  <cp:revision>103</cp:revision>
  <dcterms:created xsi:type="dcterms:W3CDTF">2010-02-18T11:21:06Z</dcterms:created>
  <dcterms:modified xsi:type="dcterms:W3CDTF">2014-09-02T16:36:43Z</dcterms:modified>
</cp:coreProperties>
</file>