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27"/>
  </p:notesMasterIdLst>
  <p:sldIdLst>
    <p:sldId id="256" r:id="rId2"/>
    <p:sldId id="316" r:id="rId3"/>
    <p:sldId id="294" r:id="rId4"/>
    <p:sldId id="317" r:id="rId5"/>
    <p:sldId id="296" r:id="rId6"/>
    <p:sldId id="299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01" r:id="rId15"/>
    <p:sldId id="302" r:id="rId16"/>
    <p:sldId id="303" r:id="rId17"/>
    <p:sldId id="325" r:id="rId18"/>
    <p:sldId id="304" r:id="rId19"/>
    <p:sldId id="305" r:id="rId20"/>
    <p:sldId id="306" r:id="rId21"/>
    <p:sldId id="326" r:id="rId22"/>
    <p:sldId id="327" r:id="rId23"/>
    <p:sldId id="328" r:id="rId24"/>
    <p:sldId id="329" r:id="rId25"/>
    <p:sldId id="33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03" autoAdjust="0"/>
    <p:restoredTop sz="99653" autoAdjust="0"/>
  </p:normalViewPr>
  <p:slideViewPr>
    <p:cSldViewPr>
      <p:cViewPr>
        <p:scale>
          <a:sx n="75" d="100"/>
          <a:sy n="75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7542E-3AB6-4FB7-8E9E-3E5F05117DF4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2646A-22A1-44F4-AF49-C2560E318C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71166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646A-22A1-44F4-AF49-C2560E318CF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14798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AFEBCB-B528-457F-BF22-8666BFB063C3}" type="slidenum">
              <a:rPr lang="en-AU"/>
              <a:pPr/>
              <a:t>11</a:t>
            </a:fld>
            <a:endParaRPr lang="en-AU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47F83A-668C-4861-BD2F-07BB1D44BC98}" type="slidenum">
              <a:rPr lang="en-AU"/>
              <a:pPr/>
              <a:t>14</a:t>
            </a:fld>
            <a:endParaRPr lang="en-AU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D687FF-EFF8-4EF0-8E02-4F9CF1F6ED02}" type="slidenum">
              <a:rPr lang="en-AU"/>
              <a:pPr/>
              <a:t>15</a:t>
            </a:fld>
            <a:endParaRPr lang="en-AU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E03248-B01C-4B98-9049-532C295074BD}" type="slidenum">
              <a:rPr lang="en-AU"/>
              <a:pPr/>
              <a:t>16</a:t>
            </a:fld>
            <a:endParaRPr lang="en-AU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cf. Stallings Tale 18.1 for examples of various metrics and models.</a:t>
            </a:r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E03248-B01C-4B98-9049-532C295074BD}" type="slidenum">
              <a:rPr lang="en-AU"/>
              <a:pPr/>
              <a:t>17</a:t>
            </a:fld>
            <a:endParaRPr lang="en-AU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cf. Stallings Tale 18.1 for examples of various metrics and models.</a:t>
            </a:r>
            <a:endParaRPr lang="en-A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C43FD3-7931-4FF5-AAAE-3A5BE75FA6AD}" type="slidenum">
              <a:rPr lang="en-AU"/>
              <a:pPr/>
              <a:t>18</a:t>
            </a:fld>
            <a:endParaRPr lang="en-AU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0F45B9-7C16-404A-8F04-7B7BA78C7D95}" type="slidenum">
              <a:rPr lang="en-AU"/>
              <a:pPr/>
              <a:t>19</a:t>
            </a:fld>
            <a:endParaRPr lang="en-AU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D73640-F65E-48F4-9D90-6B6B8C67DA6F}" type="slidenum">
              <a:rPr lang="en-AU"/>
              <a:pPr/>
              <a:t>20</a:t>
            </a:fld>
            <a:endParaRPr lang="en-AU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A77F4C-9435-4EEA-BA1D-AAFC8FA95881}" type="slidenum">
              <a:rPr lang="en-AU"/>
              <a:pPr/>
              <a:t>3</a:t>
            </a:fld>
            <a:endParaRPr lang="en-AU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A77F4C-9435-4EEA-BA1D-AAFC8FA95881}" type="slidenum">
              <a:rPr lang="en-AU"/>
              <a:pPr/>
              <a:t>4</a:t>
            </a:fld>
            <a:endParaRPr lang="en-AU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CB7B85-76F9-45D0-9F97-32F601C2770C}" type="slidenum">
              <a:rPr lang="en-AU"/>
              <a:pPr/>
              <a:t>5</a:t>
            </a:fld>
            <a:endParaRPr lang="en-AU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AFEBCB-B528-457F-BF22-8666BFB063C3}" type="slidenum">
              <a:rPr lang="en-AU"/>
              <a:pPr/>
              <a:t>6</a:t>
            </a:fld>
            <a:endParaRPr lang="en-AU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AFEBCB-B528-457F-BF22-8666BFB063C3}" type="slidenum">
              <a:rPr lang="en-AU"/>
              <a:pPr/>
              <a:t>7</a:t>
            </a:fld>
            <a:endParaRPr lang="en-AU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AFEBCB-B528-457F-BF22-8666BFB063C3}" type="slidenum">
              <a:rPr lang="en-AU"/>
              <a:pPr/>
              <a:t>8</a:t>
            </a:fld>
            <a:endParaRPr lang="en-AU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AFEBCB-B528-457F-BF22-8666BFB063C3}" type="slidenum">
              <a:rPr lang="en-AU"/>
              <a:pPr/>
              <a:t>9</a:t>
            </a:fld>
            <a:endParaRPr lang="en-AU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AFEBCB-B528-457F-BF22-8666BFB063C3}" type="slidenum">
              <a:rPr lang="en-AU"/>
              <a:pPr/>
              <a:t>10</a:t>
            </a:fld>
            <a:endParaRPr lang="en-AU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36576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ctr" anchorCtr="0"/>
          <a:lstStyle>
            <a:lvl1pPr>
              <a:defRPr cap="all" baseline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04800" y="6096000"/>
            <a:ext cx="1981200" cy="609600"/>
          </a:xfr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Networks and Communication Department</a:t>
            </a:r>
            <a:endParaRPr lang="en-US" dirty="0"/>
          </a:p>
        </p:txBody>
      </p:sp>
      <p:pic>
        <p:nvPicPr>
          <p:cNvPr id="18434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2" cstate="print"/>
          <a:srcRect l="19661" t="6554" r="17422" b="35773"/>
          <a:stretch>
            <a:fillRect/>
          </a:stretch>
        </p:blipFill>
        <p:spPr bwMode="auto">
          <a:xfrm>
            <a:off x="304800" y="4038600"/>
            <a:ext cx="1995055" cy="1828800"/>
          </a:xfrm>
          <a:prstGeom prst="rect">
            <a:avLst/>
          </a:prstGeom>
          <a:noFill/>
        </p:spPr>
      </p:pic>
      <p:pic>
        <p:nvPicPr>
          <p:cNvPr id="18436" name="Picture 4" descr="جامعة الأميرة نورة بنت عبد الرحمن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97865" y="685800"/>
            <a:ext cx="3145735" cy="2743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1646B-55E0-427C-AFF0-1FBCA447F298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A98B24B-E5E6-48A8-B7F6-A1DF958569A1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1"/>
            <a:ext cx="7123113" cy="1219200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1605-4D8E-4FA6-81DA-9D757CE71F6E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pic>
        <p:nvPicPr>
          <p:cNvPr id="10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2" cstate="print"/>
          <a:srcRect l="19661" t="6554" r="17422" b="35773"/>
          <a:stretch>
            <a:fillRect/>
          </a:stretch>
        </p:blipFill>
        <p:spPr bwMode="auto">
          <a:xfrm>
            <a:off x="2" y="2743200"/>
            <a:ext cx="1330038" cy="1219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246B7CB-C041-4787-B6DC-DAB688A30E96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13FA86A-9FA5-4247-B3D0-592EB20291FE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>
            <a:lvl1pPr marL="0" indent="0" algn="ctr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>
            <a:lvl1pPr marL="0" indent="0" algn="ctr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5CFEB-5219-408E-85B2-88F5EEE70346}" type="datetime5">
              <a:rPr lang="en-GB" smtClean="0"/>
              <a:pPr/>
              <a:t>30-Mar-15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AB01-0E77-4BEE-9AD7-8148EA0B71E2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6EDB-4537-483F-AA74-AB333711A024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CA3C764-F32B-4021-9581-DD0BC4450052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F3BA5C-75E4-4AF8-ACCF-D94D37B7730B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352800" y="6248400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13" cstate="print"/>
          <a:srcRect l="19661" t="6554" r="17422" b="35773"/>
          <a:stretch>
            <a:fillRect/>
          </a:stretch>
        </p:blipFill>
        <p:spPr bwMode="auto">
          <a:xfrm>
            <a:off x="0" y="533400"/>
            <a:ext cx="609600" cy="558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 536</a:t>
            </a:r>
            <a:br>
              <a:rPr lang="en-US" dirty="0" smtClean="0"/>
            </a:br>
            <a:r>
              <a:rPr lang="en-US" dirty="0" smtClean="0"/>
              <a:t>Network Security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smtClean="0"/>
              <a:t>Lecture </a:t>
            </a:r>
            <a:r>
              <a:rPr lang="en-US" b="1" smtClean="0"/>
              <a:t>8: </a:t>
            </a:r>
            <a:r>
              <a:rPr lang="en-US" b="1" dirty="0" smtClean="0"/>
              <a:t>Intrusion Detection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5742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Intrusion </a:t>
            </a:r>
            <a:r>
              <a:rPr lang="en-US" dirty="0" smtClean="0"/>
              <a:t>Detection </a:t>
            </a:r>
            <a:endParaRPr lang="en-AU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 Although the typical behavior of an intruder differs from the typical behavior of an authorized user, there is an overlap in these behaviors. Twos cases may arise: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b="1" i="1" dirty="0" smtClean="0"/>
              <a:t>false positives</a:t>
            </a:r>
            <a:r>
              <a:rPr lang="en-US" dirty="0" smtClean="0"/>
              <a:t>: authorized users identified as intruders.</a:t>
            </a:r>
          </a:p>
          <a:p>
            <a:pPr lvl="1"/>
            <a:r>
              <a:rPr lang="en-US" dirty="0" smtClean="0"/>
              <a:t> </a:t>
            </a:r>
            <a:r>
              <a:rPr lang="en-US" b="1" i="1" dirty="0" smtClean="0"/>
              <a:t>false negatives</a:t>
            </a:r>
            <a:r>
              <a:rPr lang="en-US" dirty="0" smtClean="0"/>
              <a:t>: intruders not identified as intruders. </a:t>
            </a:r>
          </a:p>
          <a:p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2549930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648" y="228600"/>
            <a:ext cx="8378952" cy="9906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Profile of Behaviors of Intruders and Authorized Users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1054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676400"/>
            <a:ext cx="7813364" cy="498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549930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Host-based Intrusion Detection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-304800" y="1600200"/>
            <a:ext cx="9448800" cy="54864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Host-based IDS can detect both external and internal intrusions.  There are two general approaches :</a:t>
            </a:r>
          </a:p>
          <a:p>
            <a:pPr marL="880110" lvl="1" indent="-514350">
              <a:buAutoNum type="arabicPeriod"/>
            </a:pPr>
            <a:r>
              <a:rPr lang="en-US" b="1" i="1" dirty="0" smtClean="0"/>
              <a:t>Anomaly detection</a:t>
            </a:r>
          </a:p>
          <a:p>
            <a:pPr marL="1154430" lvl="2" indent="-514350">
              <a:buNone/>
            </a:pPr>
            <a:r>
              <a:rPr lang="en-US" dirty="0" smtClean="0"/>
              <a:t>It involves a collection of information about legitimate user’s behavior</a:t>
            </a:r>
          </a:p>
          <a:p>
            <a:pPr marL="1154430" lvl="2" indent="-514350">
              <a:buNone/>
            </a:pPr>
            <a:r>
              <a:rPr lang="en-US" dirty="0" smtClean="0"/>
              <a:t>over a period of time. Then, statistical tests are applied to observe them. </a:t>
            </a:r>
          </a:p>
          <a:p>
            <a:pPr marL="1154430" lvl="2" indent="-514350">
              <a:buNone/>
            </a:pPr>
            <a:r>
              <a:rPr lang="en-US" dirty="0" smtClean="0"/>
              <a:t>There are </a:t>
            </a:r>
            <a:r>
              <a:rPr lang="en-US" u="sng" dirty="0" smtClean="0"/>
              <a:t>two approaches </a:t>
            </a:r>
            <a:r>
              <a:rPr lang="en-US" dirty="0" smtClean="0"/>
              <a:t>to statistical anomaly detection:</a:t>
            </a:r>
          </a:p>
          <a:p>
            <a:pPr marL="1154430" lvl="2" indent="-514350">
              <a:buFont typeface="+mj-lt"/>
              <a:buAutoNum type="alphaLcParenR"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Threshold detection: </a:t>
            </a:r>
            <a:r>
              <a:rPr lang="en-US" dirty="0" smtClean="0"/>
              <a:t>defining threshold independent of user, for the frequency of occurrence of various events.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pPr marL="1154430" lvl="2" indent="-514350">
              <a:buFont typeface="+mj-lt"/>
              <a:buAutoNum type="alphaLcParenR"/>
            </a:pPr>
            <a:r>
              <a:rPr lang="en-US" b="1" dirty="0" smtClean="0">
                <a:solidFill>
                  <a:srgbClr val="FF0000"/>
                </a:solidFill>
              </a:rPr>
              <a:t>Profile based : </a:t>
            </a:r>
            <a:r>
              <a:rPr lang="en-US" dirty="0" smtClean="0"/>
              <a:t>A profile of the activity of each user is developed and used to detect changes in behavior of individual accounts</a:t>
            </a:r>
            <a:r>
              <a:rPr lang="en-US" b="1" dirty="0" smtClean="0">
                <a:solidFill>
                  <a:srgbClr val="FF0000"/>
                </a:solidFill>
              </a:rPr>
              <a:t>. 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Host-based Intrusion Detection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763000" cy="5486400"/>
          </a:xfrm>
        </p:spPr>
        <p:txBody>
          <a:bodyPr/>
          <a:lstStyle/>
          <a:p>
            <a:pPr marL="514350" indent="-514350">
              <a:buNone/>
            </a:pPr>
            <a:r>
              <a:rPr lang="en-US" b="1" dirty="0" smtClean="0"/>
              <a:t>2. Signature detection </a:t>
            </a:r>
          </a:p>
          <a:p>
            <a:pPr marL="514350" indent="-514350">
              <a:buNone/>
            </a:pPr>
            <a:r>
              <a:rPr lang="en-US" dirty="0" smtClean="0"/>
              <a:t>     Involves an attempts to define a set of rules or attack patterns that can be used to decide that a given behavior is that of an intruder.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Indeed, anomaly approaches attempt to define normal, or expected, behavior, whereas signature-based approaches attempt to define proper behavior.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Records</a:t>
            </a:r>
            <a:endParaRPr lang="en-AU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fundamental tool for intrusion detection</a:t>
            </a:r>
          </a:p>
          <a:p>
            <a:r>
              <a:rPr lang="en-US"/>
              <a:t>native audit records</a:t>
            </a:r>
          </a:p>
          <a:p>
            <a:pPr lvl="1"/>
            <a:r>
              <a:rPr lang="en-US"/>
              <a:t>part of all common multi-user O/S</a:t>
            </a:r>
          </a:p>
          <a:p>
            <a:pPr lvl="1"/>
            <a:r>
              <a:rPr lang="en-US"/>
              <a:t>already present for use</a:t>
            </a:r>
          </a:p>
          <a:p>
            <a:pPr lvl="1"/>
            <a:r>
              <a:rPr lang="en-US"/>
              <a:t>may not have info wanted in desired form</a:t>
            </a:r>
          </a:p>
          <a:p>
            <a:r>
              <a:rPr lang="en-US"/>
              <a:t>detection-specific audit records</a:t>
            </a:r>
          </a:p>
          <a:p>
            <a:pPr lvl="1"/>
            <a:r>
              <a:rPr lang="en-US"/>
              <a:t>created specifically to collect wanted info</a:t>
            </a:r>
          </a:p>
          <a:p>
            <a:pPr lvl="1"/>
            <a:r>
              <a:rPr lang="en-US"/>
              <a:t>at cost of additional overhead on system</a:t>
            </a:r>
            <a:endParaRPr lang="en-A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Statistical Anomaly Detection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threshold detection</a:t>
            </a:r>
          </a:p>
          <a:p>
            <a:pPr lvl="1"/>
            <a:r>
              <a:rPr lang="en-US" dirty="0"/>
              <a:t>count occurrences of specific event over time</a:t>
            </a:r>
          </a:p>
          <a:p>
            <a:pPr lvl="1"/>
            <a:r>
              <a:rPr lang="en-US" dirty="0"/>
              <a:t>if exceed reasonable value assume intrusion</a:t>
            </a:r>
          </a:p>
          <a:p>
            <a:pPr lvl="1"/>
            <a:r>
              <a:rPr lang="en-US" dirty="0"/>
              <a:t>alone is a crude &amp; ineffective detector</a:t>
            </a:r>
          </a:p>
          <a:p>
            <a:r>
              <a:rPr lang="en-US" dirty="0"/>
              <a:t>profile based</a:t>
            </a:r>
          </a:p>
          <a:p>
            <a:pPr lvl="1"/>
            <a:r>
              <a:rPr lang="en-US" dirty="0"/>
              <a:t>characterize past behavior of users</a:t>
            </a:r>
          </a:p>
          <a:p>
            <a:pPr lvl="1"/>
            <a:r>
              <a:rPr lang="en-US" dirty="0"/>
              <a:t>detect significant deviations from this</a:t>
            </a:r>
          </a:p>
          <a:p>
            <a:pPr lvl="1"/>
            <a:r>
              <a:rPr lang="en-US" dirty="0"/>
              <a:t>profile usually multi-parameter</a:t>
            </a:r>
            <a:endParaRPr lang="en-A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b="1" dirty="0" smtClean="0"/>
              <a:t>Statistical Anomaly Detection: </a:t>
            </a:r>
            <a:r>
              <a:rPr lang="en-US" sz="2800" b="1" dirty="0" smtClean="0"/>
              <a:t>Audit </a:t>
            </a:r>
            <a:r>
              <a:rPr lang="en-US" sz="2800" b="1" dirty="0"/>
              <a:t>Record Analysis</a:t>
            </a:r>
            <a:endParaRPr lang="en-AU" sz="2800" b="1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Audit Record Analysis is the foundation </a:t>
            </a:r>
            <a:r>
              <a:rPr lang="en-US" dirty="0"/>
              <a:t>of statistical </a:t>
            </a:r>
            <a:r>
              <a:rPr lang="en-US" dirty="0" smtClean="0"/>
              <a:t>approaches.</a:t>
            </a:r>
            <a:endParaRPr lang="en-US" dirty="0"/>
          </a:p>
          <a:p>
            <a:r>
              <a:rPr lang="en-US" dirty="0" smtClean="0"/>
              <a:t>Analyze </a:t>
            </a:r>
            <a:r>
              <a:rPr lang="en-US" dirty="0"/>
              <a:t>records to get metrics over </a:t>
            </a:r>
            <a:r>
              <a:rPr lang="en-US" dirty="0" smtClean="0"/>
              <a:t>time</a:t>
            </a:r>
          </a:p>
          <a:p>
            <a:r>
              <a:rPr lang="en-US" dirty="0" smtClean="0"/>
              <a:t>Example of </a:t>
            </a:r>
            <a:r>
              <a:rPr lang="en-US" u="sng" dirty="0" smtClean="0"/>
              <a:t>metrics</a:t>
            </a:r>
            <a:r>
              <a:rPr lang="en-US" dirty="0" smtClean="0"/>
              <a:t> that are useful for profile-based include: </a:t>
            </a:r>
            <a:endParaRPr lang="en-US" dirty="0"/>
          </a:p>
          <a:p>
            <a:pPr lvl="1"/>
            <a:r>
              <a:rPr lang="en-US" b="1" dirty="0" smtClean="0">
                <a:solidFill>
                  <a:srgbClr val="7030A0"/>
                </a:solidFill>
              </a:rPr>
              <a:t>Counter</a:t>
            </a:r>
            <a:r>
              <a:rPr lang="en-US" dirty="0" smtClean="0"/>
              <a:t>: is a nonnegative integer that may be incremented but not decremented until it is reset by management action. </a:t>
            </a:r>
            <a:r>
              <a:rPr lang="en-US" u="sng" dirty="0" smtClean="0"/>
              <a:t>It counts certain events over a period of time(</a:t>
            </a:r>
            <a:r>
              <a:rPr lang="en-US" dirty="0" smtClean="0"/>
              <a:t> e.g. numbers of login during one hour.) 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b="1" dirty="0" smtClean="0">
                <a:solidFill>
                  <a:srgbClr val="7030A0"/>
                </a:solidFill>
              </a:rPr>
              <a:t>Gauge</a:t>
            </a:r>
            <a:r>
              <a:rPr lang="en-US" dirty="0" smtClean="0"/>
              <a:t>: is a nonnegative integer that may be incremented or decremented. </a:t>
            </a:r>
            <a:r>
              <a:rPr lang="en-US" u="sng" dirty="0" smtClean="0"/>
              <a:t>It is used to measure the current value of some entity</a:t>
            </a:r>
            <a:r>
              <a:rPr lang="en-US" dirty="0" smtClean="0"/>
              <a:t>.(</a:t>
            </a:r>
            <a:r>
              <a:rPr lang="en-US" i="1" dirty="0" smtClean="0"/>
              <a:t>e.g. number of logical connections assigned to a user application. )</a:t>
            </a:r>
          </a:p>
          <a:p>
            <a:pPr lvl="1">
              <a:buNone/>
            </a:pPr>
            <a:endParaRPr lang="en-US" i="1" dirty="0" smtClean="0"/>
          </a:p>
          <a:p>
            <a:pPr lvl="1"/>
            <a:r>
              <a:rPr lang="en-US" dirty="0" smtClean="0"/>
              <a:t> </a:t>
            </a:r>
            <a:r>
              <a:rPr lang="en-US" b="1" dirty="0">
                <a:solidFill>
                  <a:srgbClr val="7030A0"/>
                </a:solidFill>
              </a:rPr>
              <a:t>I</a:t>
            </a:r>
            <a:r>
              <a:rPr lang="en-US" b="1" dirty="0" smtClean="0">
                <a:solidFill>
                  <a:srgbClr val="7030A0"/>
                </a:solidFill>
              </a:rPr>
              <a:t>nterval timer</a:t>
            </a:r>
            <a:r>
              <a:rPr lang="en-US" dirty="0" smtClean="0"/>
              <a:t>: the length of time between two related events. ( e.g. length of time between successive login to account)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b="1" dirty="0" smtClean="0">
                <a:solidFill>
                  <a:srgbClr val="7030A0"/>
                </a:solidFill>
              </a:rPr>
              <a:t>Resource use</a:t>
            </a:r>
            <a:r>
              <a:rPr lang="en-US" dirty="0" smtClean="0"/>
              <a:t>: Quantity of resources consumed during a specified period. (e.g. total time consumed by a program execution) 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b="1" dirty="0" smtClean="0"/>
              <a:t>Statistical Anomaly Detection: </a:t>
            </a:r>
            <a:r>
              <a:rPr lang="en-US" sz="2800" b="1" dirty="0" smtClean="0"/>
              <a:t>Audit </a:t>
            </a:r>
            <a:r>
              <a:rPr lang="en-US" sz="2800" b="1" dirty="0"/>
              <a:t>Record Analysis</a:t>
            </a:r>
            <a:endParaRPr lang="en-AU" sz="2800" b="1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There are various tests that applied on the metrics to determine if current behavior is acceptable, include:</a:t>
            </a:r>
          </a:p>
          <a:p>
            <a:pPr lvl="1"/>
            <a:r>
              <a:rPr lang="en-US" dirty="0" smtClean="0"/>
              <a:t>mean &amp; standard deviation </a:t>
            </a:r>
          </a:p>
          <a:p>
            <a:pPr lvl="1"/>
            <a:r>
              <a:rPr lang="en-US" dirty="0" smtClean="0"/>
              <a:t> multivariate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markov</a:t>
            </a:r>
            <a:r>
              <a:rPr lang="en-US" dirty="0" smtClean="0"/>
              <a:t> process</a:t>
            </a:r>
          </a:p>
          <a:p>
            <a:pPr lvl="1"/>
            <a:r>
              <a:rPr lang="en-US" dirty="0" smtClean="0"/>
              <a:t> time series</a:t>
            </a:r>
          </a:p>
          <a:p>
            <a:pPr lvl="1"/>
            <a:r>
              <a:rPr lang="en-US" dirty="0" smtClean="0"/>
              <a:t> operational</a:t>
            </a:r>
          </a:p>
          <a:p>
            <a:r>
              <a:rPr lang="en-US" dirty="0" smtClean="0"/>
              <a:t>key advantage is no prior knowledge </a:t>
            </a:r>
            <a:endParaRPr lang="en-AU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648" y="228600"/>
            <a:ext cx="8429752" cy="990600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Signature Detection : Rule-Based </a:t>
            </a:r>
            <a:r>
              <a:rPr lang="en-AU" sz="2800" b="1" dirty="0"/>
              <a:t>Intrusion Detection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8392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Signature techniques detect intrusion by observing events </a:t>
            </a:r>
            <a:r>
              <a:rPr lang="en-US" dirty="0"/>
              <a:t>on system &amp; apply rules to decide if activity is suspicious or </a:t>
            </a:r>
            <a:r>
              <a:rPr lang="en-US" dirty="0" smtClean="0"/>
              <a:t>not.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AU" b="1" dirty="0" smtClean="0"/>
              <a:t>1- Rule-based anomaly detection:</a:t>
            </a:r>
            <a:endParaRPr lang="en-AU" b="1" dirty="0"/>
          </a:p>
          <a:p>
            <a:pPr lvl="1"/>
            <a:r>
              <a:rPr lang="en-US" dirty="0"/>
              <a:t>analyze historical audit records to identify usage patterns &amp; auto-generate rules for them</a:t>
            </a:r>
          </a:p>
          <a:p>
            <a:pPr lvl="1"/>
            <a:r>
              <a:rPr lang="en-US" dirty="0"/>
              <a:t>then observe current behavior &amp; match against rules to see if conforms</a:t>
            </a:r>
          </a:p>
          <a:p>
            <a:pPr lvl="1"/>
            <a:r>
              <a:rPr lang="en-US" dirty="0"/>
              <a:t>like </a:t>
            </a:r>
            <a:r>
              <a:rPr lang="en-AU" dirty="0"/>
              <a:t>statistical anomaly detection does not require </a:t>
            </a:r>
            <a:r>
              <a:rPr lang="en-US" dirty="0"/>
              <a:t>prior knowledge of security </a:t>
            </a:r>
            <a:r>
              <a:rPr lang="en-US" dirty="0" smtClean="0"/>
              <a:t>flaws</a:t>
            </a:r>
          </a:p>
          <a:p>
            <a:pPr lvl="1"/>
            <a:r>
              <a:rPr lang="en-US" dirty="0" smtClean="0"/>
              <a:t>It requires to have a large database of rules to be effective. </a:t>
            </a:r>
            <a:endParaRPr lang="en-A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648" y="228600"/>
            <a:ext cx="8531352" cy="990600"/>
          </a:xfrm>
        </p:spPr>
        <p:txBody>
          <a:bodyPr>
            <a:noAutofit/>
          </a:bodyPr>
          <a:lstStyle/>
          <a:p>
            <a:r>
              <a:rPr lang="en-AU" sz="2800" b="1" dirty="0" smtClean="0"/>
              <a:t>Signature Detection: Rule-Based </a:t>
            </a:r>
            <a:r>
              <a:rPr lang="en-AU" sz="2800" b="1" dirty="0"/>
              <a:t>Intrusion Detection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AU" b="1" dirty="0" smtClean="0"/>
              <a:t>2- Rule-based </a:t>
            </a:r>
            <a:r>
              <a:rPr lang="en-AU" b="1" dirty="0"/>
              <a:t>penetration identification</a:t>
            </a:r>
          </a:p>
          <a:p>
            <a:pPr lvl="1"/>
            <a:r>
              <a:rPr lang="en-US" dirty="0"/>
              <a:t>uses expert systems technology</a:t>
            </a:r>
          </a:p>
          <a:p>
            <a:pPr lvl="1"/>
            <a:r>
              <a:rPr lang="en-US" dirty="0"/>
              <a:t>with rules identifying known penetration, weakness patterns, or suspicious behavior</a:t>
            </a:r>
          </a:p>
          <a:p>
            <a:pPr lvl="1"/>
            <a:r>
              <a:rPr lang="en-US" dirty="0"/>
              <a:t>rules usually machine &amp; O/S specific</a:t>
            </a:r>
          </a:p>
          <a:p>
            <a:pPr lvl="1"/>
            <a:r>
              <a:rPr lang="en-US" dirty="0"/>
              <a:t>rules are generated by experts who interview &amp; codify knowledge of security </a:t>
            </a:r>
            <a:r>
              <a:rPr lang="en-US" dirty="0" err="1"/>
              <a:t>admins</a:t>
            </a:r>
            <a:endParaRPr lang="en-US" dirty="0"/>
          </a:p>
          <a:p>
            <a:pPr lvl="1"/>
            <a:r>
              <a:rPr lang="en-US" dirty="0"/>
              <a:t>quality depends on how well this is done</a:t>
            </a:r>
          </a:p>
          <a:p>
            <a:pPr lvl="1"/>
            <a:r>
              <a:rPr lang="en-US" dirty="0"/>
              <a:t>compare audit records or states against rules</a:t>
            </a:r>
            <a:endParaRPr lang="en-A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537448" cy="5562600"/>
          </a:xfrm>
        </p:spPr>
        <p:txBody>
          <a:bodyPr/>
          <a:lstStyle/>
          <a:p>
            <a:r>
              <a:rPr lang="en-US" dirty="0" smtClean="0"/>
              <a:t> Intruders definition and main classes</a:t>
            </a:r>
          </a:p>
          <a:p>
            <a:r>
              <a:rPr lang="en-US" dirty="0" smtClean="0"/>
              <a:t>Intrusion Detection</a:t>
            </a:r>
          </a:p>
          <a:p>
            <a:pPr lvl="1"/>
            <a:r>
              <a:rPr lang="en-US" dirty="0" smtClean="0"/>
              <a:t>Classification </a:t>
            </a:r>
          </a:p>
          <a:p>
            <a:pPr lvl="1"/>
            <a:r>
              <a:rPr lang="en-US" dirty="0" smtClean="0"/>
              <a:t>Components</a:t>
            </a:r>
          </a:p>
          <a:p>
            <a:pPr lvl="1"/>
            <a:r>
              <a:rPr lang="en-US" dirty="0" smtClean="0"/>
              <a:t>Basic Principles</a:t>
            </a:r>
          </a:p>
          <a:p>
            <a:endParaRPr lang="en-US" dirty="0" smtClean="0"/>
          </a:p>
          <a:p>
            <a:r>
              <a:rPr lang="en-US" dirty="0" smtClean="0"/>
              <a:t>Host-based Intrusion Detection</a:t>
            </a:r>
          </a:p>
          <a:p>
            <a:r>
              <a:rPr lang="en-US" smtClean="0"/>
              <a:t>Network-based </a:t>
            </a:r>
            <a:r>
              <a:rPr lang="en-US" dirty="0" smtClean="0"/>
              <a:t>Intrusion Detection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Base-Rate </a:t>
            </a:r>
            <a:r>
              <a:rPr lang="en-AU" sz="3600" dirty="0"/>
              <a:t>Fallacy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4958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Practically </a:t>
            </a:r>
            <a:r>
              <a:rPr lang="en-US" dirty="0"/>
              <a:t>an intrusion detection system needs to detect a substantial percentage of intrusions </a:t>
            </a:r>
            <a:r>
              <a:rPr lang="en-US" dirty="0" smtClean="0"/>
              <a:t>while keeping the false alarms rate at acceptable level. </a:t>
            </a:r>
            <a:endParaRPr lang="en-US" dirty="0"/>
          </a:p>
          <a:p>
            <a:pPr lvl="1"/>
            <a:r>
              <a:rPr lang="en-US" dirty="0"/>
              <a:t>if too few intrusions detected -&gt; false security</a:t>
            </a:r>
          </a:p>
          <a:p>
            <a:pPr lvl="1"/>
            <a:r>
              <a:rPr lang="en-US" dirty="0"/>
              <a:t>if too many false </a:t>
            </a:r>
            <a:r>
              <a:rPr lang="en-US" dirty="0" smtClean="0"/>
              <a:t>alarms -&gt; </a:t>
            </a:r>
            <a:r>
              <a:rPr lang="en-US" dirty="0"/>
              <a:t>ignore / waste </a:t>
            </a:r>
            <a:r>
              <a:rPr lang="en-US" dirty="0" smtClean="0"/>
              <a:t>time while analyzing the false alarm </a:t>
            </a:r>
            <a:endParaRPr lang="en-US" dirty="0"/>
          </a:p>
          <a:p>
            <a:r>
              <a:rPr lang="en-US" dirty="0"/>
              <a:t>this is very hard to do</a:t>
            </a:r>
          </a:p>
          <a:p>
            <a:r>
              <a:rPr lang="en-US" dirty="0"/>
              <a:t>existing systems seem not to have a good record</a:t>
            </a:r>
            <a:endParaRPr lang="en-A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Network-Based Intrusion Detection Systems (NIDS) </a:t>
            </a:r>
            <a:endParaRPr lang="en-US" sz="3600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 A network-based IDS (NIDS) monitors traffic at selected points on a network or interconnected set of networks. </a:t>
            </a:r>
          </a:p>
          <a:p>
            <a:pPr>
              <a:buNone/>
            </a:pPr>
            <a:endParaRPr lang="en-US" sz="2600" dirty="0" smtClean="0"/>
          </a:p>
          <a:p>
            <a:r>
              <a:rPr lang="en-US" sz="2600" dirty="0" smtClean="0"/>
              <a:t>NIDS examines the traffic packet by packet in real time or close to real time in order to detect intrusion patterns.</a:t>
            </a:r>
          </a:p>
          <a:p>
            <a:pPr>
              <a:buNone/>
            </a:pPr>
            <a:endParaRPr lang="en-US" sz="2600" dirty="0" smtClean="0"/>
          </a:p>
          <a:p>
            <a:r>
              <a:rPr lang="en-US" sz="2600" dirty="0" smtClean="0"/>
              <a:t> NIDS may examine network-, transport- and/or application-level protocol. </a:t>
            </a:r>
          </a:p>
          <a:p>
            <a:pPr>
              <a:buNone/>
            </a:pPr>
            <a:endParaRPr lang="en-US" sz="2600" dirty="0" smtClean="0"/>
          </a:p>
          <a:p>
            <a:r>
              <a:rPr lang="en-US" sz="2600" dirty="0" smtClean="0"/>
              <a:t> NIDS includes a number of sensors to monitor packet traffic. </a:t>
            </a:r>
            <a:endParaRPr lang="en-US" b="1" i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Network-Based Intrusion Detection Systems (NIDS) </a:t>
            </a:r>
            <a:endParaRPr lang="en-US" sz="3600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 There are two mode of sensors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 </a:t>
            </a:r>
            <a:r>
              <a:rPr lang="en-US" b="1" i="1" dirty="0" smtClean="0"/>
              <a:t>Inline sensor: </a:t>
            </a:r>
            <a:r>
              <a:rPr lang="en-US" dirty="0" smtClean="0"/>
              <a:t>is inserted into a network segment so that the traffic that is monitoring must pass through the sensor. </a:t>
            </a:r>
          </a:p>
          <a:p>
            <a:pPr lvl="1"/>
            <a:r>
              <a:rPr lang="en-US" b="1" i="1" dirty="0" smtClean="0"/>
              <a:t>Passive sensor: </a:t>
            </a:r>
            <a:r>
              <a:rPr lang="en-US" dirty="0" smtClean="0"/>
              <a:t>it monitors a copy of network traffic; the actual traffic doesn’t pass through the device.</a:t>
            </a:r>
          </a:p>
          <a:p>
            <a:pPr lvl="1">
              <a:buNone/>
            </a:pPr>
            <a:endParaRPr lang="en-US" dirty="0" smtClean="0"/>
          </a:p>
          <a:p>
            <a:pPr lvl="1">
              <a:buFont typeface="Wingdings" pitchFamily="2" charset="2"/>
              <a:buChar char="ü"/>
            </a:pPr>
            <a:r>
              <a:rPr lang="en-US" b="1" i="1" dirty="0" smtClean="0">
                <a:solidFill>
                  <a:srgbClr val="7030A0"/>
                </a:solidFill>
              </a:rPr>
              <a:t>Passive sensor is the most common and most efficient than the inline sensor, because it doesn’t add extra handling step that contribute to packet delay. </a:t>
            </a:r>
          </a:p>
          <a:p>
            <a:pPr lvl="1">
              <a:buNone/>
            </a:pPr>
            <a:r>
              <a:rPr lang="en-US" b="1" i="1" dirty="0" smtClean="0">
                <a:solidFill>
                  <a:srgbClr val="7030A0"/>
                </a:solidFill>
              </a:rPr>
              <a:t> </a:t>
            </a:r>
          </a:p>
          <a:p>
            <a:endParaRPr lang="en-US" b="1" i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Network-Based Intrusion Detection Systems (NIDS) : Intrusion Detection </a:t>
            </a:r>
            <a:r>
              <a:rPr lang="en-US" sz="3600" b="1" dirty="0" err="1" smtClean="0"/>
              <a:t>Techeniques</a:t>
            </a:r>
            <a:endParaRPr lang="en-US" sz="3600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sz="2400" dirty="0" smtClean="0"/>
              <a:t>As with host-based intrusion detection, network-based intrusion detection makes use of signature and anomaly detection</a:t>
            </a:r>
            <a:r>
              <a:rPr lang="en-US" sz="2400" b="1" i="1" dirty="0" smtClean="0"/>
              <a:t>. </a:t>
            </a:r>
          </a:p>
          <a:p>
            <a:r>
              <a:rPr lang="en-US" sz="2400" b="1" i="1" dirty="0" smtClean="0"/>
              <a:t> Signature Detection</a:t>
            </a:r>
          </a:p>
          <a:p>
            <a:pPr>
              <a:buNone/>
            </a:pPr>
            <a:r>
              <a:rPr lang="en-US" sz="2400" dirty="0" smtClean="0"/>
              <a:t> lists the following as examples of that types of attacks that are suitable for signature detection:</a:t>
            </a:r>
          </a:p>
          <a:p>
            <a:pPr lvl="1">
              <a:buFont typeface="Wingdings" pitchFamily="2" charset="2"/>
              <a:buChar char="§"/>
            </a:pPr>
            <a:r>
              <a:rPr lang="en-US" b="1" i="1" dirty="0" smtClean="0"/>
              <a:t> Application layer reconnaissance and attacks:</a:t>
            </a:r>
          </a:p>
          <a:p>
            <a:pPr lvl="2">
              <a:buNone/>
            </a:pPr>
            <a:r>
              <a:rPr lang="en-US" dirty="0" smtClean="0"/>
              <a:t>  e.g. buffer overflows, password guessing, and malware transmission.</a:t>
            </a:r>
          </a:p>
          <a:p>
            <a:pPr lvl="1">
              <a:buFont typeface="Wingdings" pitchFamily="2" charset="2"/>
              <a:buChar char="§"/>
            </a:pPr>
            <a:r>
              <a:rPr lang="en-US" b="1" i="1" dirty="0" smtClean="0"/>
              <a:t>Transport layer reconnaissance and attacks</a:t>
            </a:r>
            <a:r>
              <a:rPr lang="en-US" dirty="0" smtClean="0"/>
              <a:t>:</a:t>
            </a:r>
          </a:p>
          <a:p>
            <a:pPr lvl="2">
              <a:buNone/>
            </a:pPr>
            <a:r>
              <a:rPr lang="en-US" dirty="0" smtClean="0"/>
              <a:t>    e.g. SYN floods.</a:t>
            </a:r>
          </a:p>
          <a:p>
            <a:pPr lvl="1">
              <a:buFont typeface="Wingdings" pitchFamily="2" charset="2"/>
              <a:buChar char="§"/>
            </a:pPr>
            <a:r>
              <a:rPr lang="en-US" b="1" i="1" dirty="0" smtClean="0"/>
              <a:t>Network layer reconnaissance and attacks:</a:t>
            </a:r>
          </a:p>
          <a:p>
            <a:pPr lvl="2">
              <a:buNone/>
            </a:pPr>
            <a:r>
              <a:rPr lang="en-US" dirty="0" smtClean="0"/>
              <a:t>e.g. spoofed IP addresses and illegal IP header. </a:t>
            </a:r>
          </a:p>
          <a:p>
            <a:pPr>
              <a:buNone/>
            </a:pPr>
            <a:endParaRPr lang="en-US" dirty="0" smtClean="0"/>
          </a:p>
          <a:p>
            <a:endParaRPr lang="en-US" b="1" i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Network-Based Intrusion Detection Systems (NIDS) : Intrusion </a:t>
            </a:r>
            <a:r>
              <a:rPr lang="en-US" sz="3600" b="1" smtClean="0"/>
              <a:t>Detection Techniques</a:t>
            </a:r>
            <a:endParaRPr lang="en-US" sz="3600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9144000" cy="5410200"/>
          </a:xfrm>
        </p:spPr>
        <p:txBody>
          <a:bodyPr>
            <a:normAutofit/>
          </a:bodyPr>
          <a:lstStyle/>
          <a:p>
            <a:r>
              <a:rPr lang="en-US" sz="2400" b="1" i="1" dirty="0" smtClean="0"/>
              <a:t> Anomaly Detection</a:t>
            </a:r>
          </a:p>
          <a:p>
            <a:pPr lvl="1">
              <a:buNone/>
            </a:pPr>
            <a:r>
              <a:rPr lang="en-US" sz="2100" dirty="0" smtClean="0"/>
              <a:t>Examples of attacks types of that are suitable for Anomaly Detection :</a:t>
            </a:r>
          </a:p>
          <a:p>
            <a:pPr lvl="2">
              <a:buFont typeface="Wingdings" pitchFamily="2" charset="2"/>
              <a:buChar char="§"/>
            </a:pPr>
            <a:r>
              <a:rPr lang="en-US" b="1" i="1" dirty="0" smtClean="0"/>
              <a:t> Denial-of-Service (</a:t>
            </a:r>
            <a:r>
              <a:rPr lang="en-US" b="1" i="1" dirty="0" err="1" smtClean="0"/>
              <a:t>DoS</a:t>
            </a:r>
            <a:r>
              <a:rPr lang="en-US" b="1" i="1" dirty="0" smtClean="0"/>
              <a:t>) Attacks</a:t>
            </a:r>
          </a:p>
          <a:p>
            <a:pPr lvl="3">
              <a:buNone/>
            </a:pPr>
            <a:r>
              <a:rPr lang="en-US" dirty="0" smtClean="0"/>
              <a:t> the attacker aims to increase packet traffic or increase connection attempts. </a:t>
            </a:r>
          </a:p>
          <a:p>
            <a:pPr lvl="2">
              <a:buFont typeface="Wingdings" pitchFamily="2" charset="2"/>
              <a:buChar char="§"/>
            </a:pPr>
            <a:r>
              <a:rPr lang="en-US" b="1" i="1" dirty="0" smtClean="0"/>
              <a:t> Scanning</a:t>
            </a:r>
          </a:p>
          <a:p>
            <a:pPr lvl="3">
              <a:buNone/>
            </a:pPr>
            <a:r>
              <a:rPr lang="en-US" dirty="0" smtClean="0"/>
              <a:t> the attacker probe a target system by sending different kind of packets. Using the responses received from targets, the attacker can learn many of the system’s characteristics.</a:t>
            </a:r>
          </a:p>
          <a:p>
            <a:pPr lvl="2">
              <a:buFont typeface="Wingdings" pitchFamily="2" charset="2"/>
              <a:buChar char="§"/>
            </a:pPr>
            <a:r>
              <a:rPr lang="en-US" b="1" i="1" dirty="0" smtClean="0"/>
              <a:t>Worms:</a:t>
            </a:r>
          </a:p>
          <a:p>
            <a:pPr lvl="3">
              <a:buNone/>
            </a:pPr>
            <a:r>
              <a:rPr lang="en-US" i="1" dirty="0" smtClean="0"/>
              <a:t> a program that can replicate itself and send copies from computer to computer across network connections. Worms can cause hosts to use ports that normally they do not use</a:t>
            </a:r>
            <a:endParaRPr lang="en-US" dirty="0" smtClean="0"/>
          </a:p>
          <a:p>
            <a:endParaRPr lang="en-US" b="1" i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Network-Based Intrusion Detection Systems (NIDS) : Intrusion </a:t>
            </a:r>
            <a:r>
              <a:rPr lang="en-US" sz="3600" b="1" smtClean="0"/>
              <a:t>Detection Techniques</a:t>
            </a:r>
            <a:endParaRPr lang="en-US" sz="3600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30-Mar-15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91440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i="1" dirty="0" smtClean="0"/>
              <a:t> Logging of Alert</a:t>
            </a:r>
          </a:p>
          <a:p>
            <a:pPr lvl="1"/>
            <a:r>
              <a:rPr lang="en-US" b="1" i="1" dirty="0" smtClean="0"/>
              <a:t> </a:t>
            </a:r>
            <a:r>
              <a:rPr lang="en-US" sz="2400" dirty="0" smtClean="0"/>
              <a:t>When a sensor detects a potential violation, it sends an alert and logs information related to the event.</a:t>
            </a:r>
          </a:p>
          <a:p>
            <a:pPr lvl="1"/>
            <a:r>
              <a:rPr lang="en-US" sz="2400" dirty="0" smtClean="0"/>
              <a:t>NIDS can use this info to refine intrusion detection parameters and algorithms.</a:t>
            </a:r>
          </a:p>
          <a:p>
            <a:pPr lvl="1"/>
            <a:r>
              <a:rPr lang="en-US" sz="2400" dirty="0" smtClean="0"/>
              <a:t> The security admin can use this info to design prevention techniques.</a:t>
            </a:r>
          </a:p>
          <a:p>
            <a:pPr lvl="1"/>
            <a:r>
              <a:rPr lang="en-US" sz="2400" dirty="0" smtClean="0"/>
              <a:t>Typical information logged by a NIDS sensor includes the following: </a:t>
            </a:r>
          </a:p>
          <a:p>
            <a:pPr lvl="2"/>
            <a:r>
              <a:rPr lang="en-US" sz="2100" dirty="0" smtClean="0"/>
              <a:t> </a:t>
            </a:r>
            <a:r>
              <a:rPr lang="en-US" sz="2100" b="1" i="1" dirty="0" smtClean="0"/>
              <a:t>Timestamp (usually date &amp; time)</a:t>
            </a:r>
          </a:p>
          <a:p>
            <a:pPr lvl="2"/>
            <a:r>
              <a:rPr lang="en-US" sz="2100" b="1" i="1" dirty="0" smtClean="0"/>
              <a:t>Connection or session ID</a:t>
            </a:r>
          </a:p>
          <a:p>
            <a:pPr lvl="2"/>
            <a:r>
              <a:rPr lang="en-US" sz="2100" b="1" i="1" dirty="0" smtClean="0"/>
              <a:t>Event or alert type</a:t>
            </a:r>
          </a:p>
          <a:p>
            <a:pPr lvl="2"/>
            <a:r>
              <a:rPr lang="en-US" sz="2100" b="1" i="1" dirty="0" smtClean="0"/>
              <a:t> Rating e.g. priority</a:t>
            </a:r>
          </a:p>
          <a:p>
            <a:pPr lvl="2"/>
            <a:r>
              <a:rPr lang="en-US" sz="2100" b="1" i="1" dirty="0" smtClean="0"/>
              <a:t> Network, transport, application protocol</a:t>
            </a:r>
          </a:p>
          <a:p>
            <a:pPr lvl="2"/>
            <a:r>
              <a:rPr lang="en-US" sz="2100" b="1" i="1" dirty="0" smtClean="0"/>
              <a:t>Source and Destination IP addresses</a:t>
            </a:r>
          </a:p>
          <a:p>
            <a:pPr lvl="2"/>
            <a:r>
              <a:rPr lang="en-US" sz="2100" b="1" i="1" dirty="0" smtClean="0"/>
              <a:t> Number of bytes transmitted over the connection</a:t>
            </a:r>
          </a:p>
          <a:p>
            <a:pPr lvl="2"/>
            <a:r>
              <a:rPr lang="en-US" sz="2100" b="1" i="1" dirty="0" smtClean="0"/>
              <a:t>Decoded payload data such as application requests and responses</a:t>
            </a:r>
          </a:p>
          <a:p>
            <a:pPr lvl="2"/>
            <a:r>
              <a:rPr lang="en-US" sz="2100" b="1" i="1" dirty="0" smtClean="0"/>
              <a:t> State-related information e.g. authentication username. </a:t>
            </a:r>
          </a:p>
          <a:p>
            <a:pPr lvl="1"/>
            <a:endParaRPr lang="en-US" sz="2400" dirty="0" smtClean="0"/>
          </a:p>
          <a:p>
            <a:endParaRPr lang="en-US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/>
          <a:lstStyle/>
          <a:p>
            <a:r>
              <a:rPr lang="en-US" b="1" dirty="0"/>
              <a:t>Intruders</a:t>
            </a:r>
            <a:endParaRPr lang="en-AU" b="1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5832648"/>
          </a:xfrm>
        </p:spPr>
        <p:txBody>
          <a:bodyPr/>
          <a:lstStyle/>
          <a:p>
            <a:r>
              <a:rPr lang="en-US" sz="2400" dirty="0" smtClean="0"/>
              <a:t>Intruder is a significant </a:t>
            </a:r>
            <a:r>
              <a:rPr lang="en-US" sz="2400" dirty="0"/>
              <a:t>issue for networked systems is hostile or unwanted </a:t>
            </a:r>
            <a:r>
              <a:rPr lang="en-US" sz="2400" dirty="0" smtClean="0"/>
              <a:t>access either </a:t>
            </a:r>
            <a:r>
              <a:rPr lang="en-US" sz="2400" dirty="0"/>
              <a:t>via network or </a:t>
            </a:r>
            <a:r>
              <a:rPr lang="en-US" sz="2400" dirty="0" smtClean="0"/>
              <a:t>local. </a:t>
            </a:r>
          </a:p>
          <a:p>
            <a:r>
              <a:rPr lang="en-US" sz="2400" dirty="0" smtClean="0"/>
              <a:t>Three classes </a:t>
            </a:r>
            <a:r>
              <a:rPr lang="en-US" sz="2400" dirty="0"/>
              <a:t>of intruders:</a:t>
            </a:r>
          </a:p>
          <a:p>
            <a:pPr lvl="1"/>
            <a:r>
              <a:rPr lang="en-US" sz="2400" b="1" dirty="0" smtClean="0"/>
              <a:t>Masquerader</a:t>
            </a:r>
            <a:r>
              <a:rPr lang="en-US" sz="2400" dirty="0" smtClean="0"/>
              <a:t>: an individual who is not authorized to use the computer and who penetrate a system’s access controls to exploit a legitimate user’s account. ( usually outside) </a:t>
            </a:r>
            <a:endParaRPr lang="en-US" sz="2400" dirty="0"/>
          </a:p>
          <a:p>
            <a:pPr lvl="1"/>
            <a:r>
              <a:rPr lang="en-US" sz="2400" b="1" dirty="0" smtClean="0"/>
              <a:t>Misfeasor: </a:t>
            </a:r>
            <a:r>
              <a:rPr lang="en-US" sz="2400" dirty="0" smtClean="0"/>
              <a:t>A legitimate user who access data, program, or resources for which such access is not authorized , or who is authorized for such access but misuses them. ( usually inside) </a:t>
            </a:r>
          </a:p>
          <a:p>
            <a:pPr lvl="1"/>
            <a:r>
              <a:rPr lang="en-US" sz="2400" b="1" dirty="0" smtClean="0"/>
              <a:t>clandestine user</a:t>
            </a:r>
            <a:r>
              <a:rPr lang="en-US" sz="2400" dirty="0" smtClean="0"/>
              <a:t>: an individual who seizes supervisory control of the system and uses this control to evade auditing and access controls or to suppress audit collection.( can be either inside or outside)</a:t>
            </a:r>
            <a:endParaRPr lang="en-US" sz="2400" dirty="0"/>
          </a:p>
          <a:p>
            <a:r>
              <a:rPr lang="en-US" sz="2400" dirty="0"/>
              <a:t>varying levels of competence</a:t>
            </a: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/>
          <a:lstStyle/>
          <a:p>
            <a:r>
              <a:rPr lang="en-US" b="1" dirty="0" smtClean="0"/>
              <a:t>Intruders Examples</a:t>
            </a:r>
            <a:endParaRPr lang="en-AU" b="1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5832648"/>
          </a:xfrm>
        </p:spPr>
        <p:txBody>
          <a:bodyPr/>
          <a:lstStyle/>
          <a:p>
            <a:r>
              <a:rPr lang="en-AU" sz="2400" dirty="0" smtClean="0"/>
              <a:t> Performing a remote root compromise of an e-mail server</a:t>
            </a:r>
          </a:p>
          <a:p>
            <a:r>
              <a:rPr lang="en-AU" sz="2400" dirty="0" smtClean="0"/>
              <a:t>Defacing a Web server.</a:t>
            </a:r>
          </a:p>
          <a:p>
            <a:r>
              <a:rPr lang="en-AU" sz="2400" dirty="0" smtClean="0"/>
              <a:t>Guessing and Cracking passwords.</a:t>
            </a:r>
          </a:p>
          <a:p>
            <a:r>
              <a:rPr lang="en-AU" sz="2400" dirty="0" smtClean="0"/>
              <a:t>Copying a database containing credit card numbers.</a:t>
            </a:r>
          </a:p>
          <a:p>
            <a:r>
              <a:rPr lang="en-AU" sz="2400" dirty="0" smtClean="0"/>
              <a:t>Viewing sensitive data ( i.e. Payroll records and media without authorizations).</a:t>
            </a:r>
          </a:p>
          <a:p>
            <a:r>
              <a:rPr lang="en-AU" sz="2400" dirty="0" smtClean="0"/>
              <a:t>Running a packet sniffer on a workstation to capture usernames and passwords.</a:t>
            </a:r>
          </a:p>
          <a:p>
            <a:endParaRPr lang="en-AU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Intrusion Techniques</a:t>
            </a:r>
            <a:endParaRPr lang="en-AU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aim to increase privileges on system</a:t>
            </a:r>
            <a:endParaRPr lang="en-AU" dirty="0"/>
          </a:p>
          <a:p>
            <a:r>
              <a:rPr lang="en-AU" dirty="0"/>
              <a:t>basic attack methodology </a:t>
            </a:r>
          </a:p>
          <a:p>
            <a:pPr lvl="1"/>
            <a:r>
              <a:rPr lang="en-AU" dirty="0"/>
              <a:t>target acquisition and information gathering </a:t>
            </a:r>
          </a:p>
          <a:p>
            <a:pPr lvl="1"/>
            <a:r>
              <a:rPr lang="en-AU" dirty="0"/>
              <a:t>initial access </a:t>
            </a:r>
          </a:p>
          <a:p>
            <a:pPr lvl="1"/>
            <a:r>
              <a:rPr lang="en-AU" dirty="0"/>
              <a:t>privilege escalation </a:t>
            </a:r>
          </a:p>
          <a:p>
            <a:pPr lvl="1"/>
            <a:r>
              <a:rPr lang="en-AU" dirty="0"/>
              <a:t>covering tracks </a:t>
            </a:r>
          </a:p>
          <a:p>
            <a:r>
              <a:rPr lang="en-US" dirty="0"/>
              <a:t>key goal often is to acquire passwords</a:t>
            </a:r>
            <a:endParaRPr lang="en-AU" dirty="0"/>
          </a:p>
          <a:p>
            <a:r>
              <a:rPr lang="en-US" dirty="0"/>
              <a:t>so then exercise access rights of owner</a:t>
            </a:r>
            <a:endParaRPr lang="en-A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Intrusion Detection</a:t>
            </a:r>
            <a:endParaRPr lang="en-AU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105400"/>
          </a:xfrm>
        </p:spPr>
        <p:txBody>
          <a:bodyPr>
            <a:normAutofit/>
          </a:bodyPr>
          <a:lstStyle/>
          <a:p>
            <a:r>
              <a:rPr lang="en-US" b="1" dirty="0" smtClean="0"/>
              <a:t> Security Intrusion:</a:t>
            </a:r>
          </a:p>
          <a:p>
            <a:pPr lvl="1">
              <a:buNone/>
            </a:pPr>
            <a:r>
              <a:rPr lang="en-US" dirty="0" smtClean="0"/>
              <a:t> A security event, or a combination of multiple security events that constitute a security incident in which an intruder gain, or attempts to gain, access to a system (or system resource ) without having authorization to do so.</a:t>
            </a:r>
          </a:p>
          <a:p>
            <a:r>
              <a:rPr lang="en-US" b="1" dirty="0" smtClean="0"/>
              <a:t>Intrusion Detection:</a:t>
            </a:r>
          </a:p>
          <a:p>
            <a:pPr lvl="1">
              <a:buNone/>
            </a:pPr>
            <a:r>
              <a:rPr lang="en-US" dirty="0" smtClean="0"/>
              <a:t>A security service that monitors and analyzes system events for the purpose of finding, and providing real- time or near real time warning of, attempts to access system resources in an unauthorized manner.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Intrusion </a:t>
            </a:r>
            <a:r>
              <a:rPr lang="en-US" dirty="0" smtClean="0"/>
              <a:t>Detection </a:t>
            </a:r>
            <a:endParaRPr lang="en-AU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 Intrusion Detection Systems ( IDSs) can be classified as follows:</a:t>
            </a:r>
          </a:p>
          <a:p>
            <a:pPr lvl="1"/>
            <a:r>
              <a:rPr lang="en-US" b="1" dirty="0" smtClean="0"/>
              <a:t> Host-based IDS:</a:t>
            </a:r>
          </a:p>
          <a:p>
            <a:pPr marL="320040" lvl="1" indent="0">
              <a:buNone/>
            </a:pPr>
            <a:r>
              <a:rPr lang="en-US" dirty="0" smtClean="0"/>
              <a:t> Monitors the characteristics of a single host and the events occurring within that host for suspicious activity. </a:t>
            </a:r>
          </a:p>
          <a:p>
            <a:pPr marL="320040" lvl="1" indent="0">
              <a:buNone/>
            </a:pPr>
            <a:endParaRPr lang="en-US" dirty="0" smtClean="0"/>
          </a:p>
          <a:p>
            <a:pPr marL="777240" lvl="1" indent="-457200"/>
            <a:r>
              <a:rPr lang="en-US" dirty="0"/>
              <a:t> </a:t>
            </a:r>
            <a:r>
              <a:rPr lang="en-US" b="1" dirty="0" smtClean="0"/>
              <a:t>Network-based IDS:</a:t>
            </a:r>
          </a:p>
          <a:p>
            <a:pPr marL="320040" lvl="1" indent="0">
              <a:buNone/>
            </a:pPr>
            <a:r>
              <a:rPr lang="en-US" dirty="0" smtClean="0"/>
              <a:t>Monitors network traffic for particular network segments or devices and analyzes network, transport, and application protocols to identify suspicious activity. </a:t>
            </a:r>
          </a:p>
        </p:txBody>
      </p:sp>
    </p:spTree>
    <p:extLst>
      <p:ext uri="{BB962C8B-B14F-4D97-AF65-F5344CB8AC3E}">
        <p14:creationId xmlns="" xmlns:p14="http://schemas.microsoft.com/office/powerpoint/2010/main" val="2695411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Intrusion </a:t>
            </a:r>
            <a:r>
              <a:rPr lang="en-US" dirty="0" smtClean="0"/>
              <a:t>Detection </a:t>
            </a:r>
            <a:endParaRPr lang="en-AU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 An IDS comprises three logical components:</a:t>
            </a:r>
          </a:p>
          <a:p>
            <a:pPr lvl="1"/>
            <a:r>
              <a:rPr lang="en-US" dirty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Sensors</a:t>
            </a:r>
            <a:r>
              <a:rPr lang="en-US" dirty="0" smtClean="0"/>
              <a:t>: sensors are responsible for collecting data ( i.e. network packets, log files, and system call traces) </a:t>
            </a:r>
          </a:p>
          <a:p>
            <a:pPr marL="365760" lvl="1" indent="0">
              <a:buNone/>
            </a:pPr>
            <a:endParaRPr lang="en-US" dirty="0" smtClean="0"/>
          </a:p>
          <a:p>
            <a:pPr lvl="1"/>
            <a:r>
              <a:rPr lang="en-US" dirty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Analyzers</a:t>
            </a:r>
            <a:r>
              <a:rPr lang="en-US" dirty="0" smtClean="0"/>
              <a:t>: analyzers receive inputs from one or more sensors or from other analyzers. The analyzer is responsible for determining if an intrusion has occurred. </a:t>
            </a:r>
          </a:p>
          <a:p>
            <a:pPr marL="36576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User Interface</a:t>
            </a:r>
            <a:r>
              <a:rPr lang="en-US" dirty="0" smtClean="0"/>
              <a:t>: it enables a user to view output from the system or control behavior of the system. ( i.e. UI may associate to a manager, director, or console component) </a:t>
            </a:r>
          </a:p>
        </p:txBody>
      </p:sp>
    </p:spTree>
    <p:extLst>
      <p:ext uri="{BB962C8B-B14F-4D97-AF65-F5344CB8AC3E}">
        <p14:creationId xmlns="" xmlns:p14="http://schemas.microsoft.com/office/powerpoint/2010/main" val="1645603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Intrusion </a:t>
            </a:r>
            <a:r>
              <a:rPr lang="en-US" dirty="0" smtClean="0"/>
              <a:t>Detection </a:t>
            </a:r>
            <a:endParaRPr lang="en-AU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105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Basic Principles of IDSs</a:t>
            </a:r>
          </a:p>
          <a:p>
            <a:pPr marL="880110" lvl="1" indent="-514350">
              <a:buFont typeface="+mj-lt"/>
              <a:buAutoNum type="arabicParenR"/>
            </a:pPr>
            <a:r>
              <a:rPr lang="en-US" dirty="0"/>
              <a:t>  </a:t>
            </a:r>
            <a:r>
              <a:rPr lang="en-US" dirty="0" smtClean="0"/>
              <a:t>If an intruder is detected quickly enough, the intruder can be identified and ejected from the system before any damage. </a:t>
            </a:r>
            <a:r>
              <a:rPr lang="en-US" dirty="0" smtClean="0">
                <a:sym typeface="Wingdings" panose="05000000000000000000" pitchFamily="2" charset="2"/>
              </a:rPr>
              <a:t>Therefore, </a:t>
            </a:r>
            <a:r>
              <a:rPr lang="en-US" u="sng" dirty="0" smtClean="0">
                <a:solidFill>
                  <a:srgbClr val="FF0000"/>
                </a:solidFill>
              </a:rPr>
              <a:t>The sooner that the intrusion is detected, the less the amount of damage and the more that recovery can be achieved</a:t>
            </a:r>
            <a:r>
              <a:rPr lang="en-US" i="1" dirty="0" smtClean="0">
                <a:solidFill>
                  <a:srgbClr val="FF0000"/>
                </a:solidFill>
              </a:rPr>
              <a:t>.</a:t>
            </a:r>
          </a:p>
          <a:p>
            <a:pPr marL="880110" lvl="1" indent="-514350">
              <a:buFont typeface="+mj-lt"/>
              <a:buAutoNum type="arabicParenR"/>
            </a:pPr>
            <a:endParaRPr lang="en-US" dirty="0" smtClean="0"/>
          </a:p>
          <a:p>
            <a:pPr marL="880110" lvl="1" indent="-514350">
              <a:buFont typeface="+mj-lt"/>
              <a:buAutoNum type="arabicParenR"/>
            </a:pPr>
            <a:r>
              <a:rPr lang="en-US" dirty="0" smtClean="0"/>
              <a:t> An effective IDS can serve as a deterrent, thus acting to prevent intrusion. </a:t>
            </a:r>
          </a:p>
          <a:p>
            <a:pPr marL="880110" lvl="1" indent="-514350">
              <a:buFont typeface="+mj-lt"/>
              <a:buAutoNum type="arabicParenR"/>
            </a:pPr>
            <a:endParaRPr lang="en-US" dirty="0" smtClean="0"/>
          </a:p>
          <a:p>
            <a:pPr marL="880110" lvl="1" indent="-514350">
              <a:buFont typeface="+mj-lt"/>
              <a:buAutoNum type="arabicParenR"/>
            </a:pPr>
            <a:r>
              <a:rPr lang="en-US" dirty="0" smtClean="0"/>
              <a:t> Intrusion detection enables the collection of information about intrusion techniques that can be used to strengthen intrusion prevention measures. </a:t>
            </a:r>
          </a:p>
        </p:txBody>
      </p:sp>
    </p:spTree>
    <p:extLst>
      <p:ext uri="{BB962C8B-B14F-4D97-AF65-F5344CB8AC3E}">
        <p14:creationId xmlns="" xmlns:p14="http://schemas.microsoft.com/office/powerpoint/2010/main" val="25499301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1861</TotalTime>
  <Words>1904</Words>
  <Application>Microsoft Office PowerPoint</Application>
  <PresentationFormat>On-screen Show (4:3)</PresentationFormat>
  <Paragraphs>239</Paragraphs>
  <Slides>25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Median</vt:lpstr>
      <vt:lpstr>NET 536 Network Security</vt:lpstr>
      <vt:lpstr>Outline </vt:lpstr>
      <vt:lpstr>Intruders</vt:lpstr>
      <vt:lpstr>Intruders Examples</vt:lpstr>
      <vt:lpstr>Intrusion Techniques</vt:lpstr>
      <vt:lpstr>Intrusion Detection</vt:lpstr>
      <vt:lpstr>Intrusion Detection </vt:lpstr>
      <vt:lpstr>Intrusion Detection </vt:lpstr>
      <vt:lpstr>Intrusion Detection </vt:lpstr>
      <vt:lpstr>Intrusion Detection </vt:lpstr>
      <vt:lpstr>Profile of Behaviors of Intruders and Authorized Users</vt:lpstr>
      <vt:lpstr>Host-based Intrusion Detection</vt:lpstr>
      <vt:lpstr>Host-based Intrusion Detection</vt:lpstr>
      <vt:lpstr>Audit Records</vt:lpstr>
      <vt:lpstr>Statistical Anomaly Detection</vt:lpstr>
      <vt:lpstr>Statistical Anomaly Detection: Audit Record Analysis</vt:lpstr>
      <vt:lpstr>Statistical Anomaly Detection: Audit Record Analysis</vt:lpstr>
      <vt:lpstr>Signature Detection : Rule-Based Intrusion Detection</vt:lpstr>
      <vt:lpstr>Signature Detection: Rule-Based Intrusion Detection</vt:lpstr>
      <vt:lpstr>Base-Rate Fallacy</vt:lpstr>
      <vt:lpstr>Network-Based Intrusion Detection Systems (NIDS) </vt:lpstr>
      <vt:lpstr>Network-Based Intrusion Detection Systems (NIDS) </vt:lpstr>
      <vt:lpstr>Network-Based Intrusion Detection Systems (NIDS) : Intrusion Detection Techeniques</vt:lpstr>
      <vt:lpstr>Network-Based Intrusion Detection Systems (NIDS) : Intrusion Detection Techniques</vt:lpstr>
      <vt:lpstr>Network-Based Intrusion Detection Systems (NIDS) : Intrusion Detection Techniques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Amal</dc:creator>
  <cp:lastModifiedBy>Shuroog</cp:lastModifiedBy>
  <cp:revision>140</cp:revision>
  <dcterms:created xsi:type="dcterms:W3CDTF">2010-02-18T11:21:06Z</dcterms:created>
  <dcterms:modified xsi:type="dcterms:W3CDTF">2015-03-30T20:30:23Z</dcterms:modified>
</cp:coreProperties>
</file>