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2"/>
  </p:notesMasterIdLst>
  <p:sldIdLst>
    <p:sldId id="349" r:id="rId2"/>
    <p:sldId id="345" r:id="rId3"/>
    <p:sldId id="421" r:id="rId4"/>
    <p:sldId id="351" r:id="rId5"/>
    <p:sldId id="354" r:id="rId6"/>
    <p:sldId id="419" r:id="rId7"/>
    <p:sldId id="420" r:id="rId8"/>
    <p:sldId id="352" r:id="rId9"/>
    <p:sldId id="353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406" r:id="rId34"/>
    <p:sldId id="407" r:id="rId35"/>
    <p:sldId id="408" r:id="rId36"/>
    <p:sldId id="409" r:id="rId37"/>
    <p:sldId id="411" r:id="rId38"/>
    <p:sldId id="412" r:id="rId39"/>
    <p:sldId id="415" r:id="rId40"/>
    <p:sldId id="417" r:id="rId41"/>
    <p:sldId id="418" r:id="rId42"/>
    <p:sldId id="382" r:id="rId43"/>
    <p:sldId id="413" r:id="rId44"/>
    <p:sldId id="414" r:id="rId45"/>
    <p:sldId id="410" r:id="rId46"/>
    <p:sldId id="383" r:id="rId47"/>
    <p:sldId id="384" r:id="rId48"/>
    <p:sldId id="385" r:id="rId49"/>
    <p:sldId id="405" r:id="rId50"/>
    <p:sldId id="386" r:id="rId51"/>
    <p:sldId id="387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40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3" autoAdjust="0"/>
    <p:restoredTop sz="87563" autoAdjust="0"/>
  </p:normalViewPr>
  <p:slideViewPr>
    <p:cSldViewPr>
      <p:cViewPr>
        <p:scale>
          <a:sx n="75" d="100"/>
          <a:sy n="75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542E-3AB6-4FB7-8E9E-3E5F05117DF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2646A-22A1-44F4-AF49-C2560E318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16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2646A-22A1-44F4-AF49-C2560E318C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4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3948-6F19-4D45-B2FB-51FC70847F8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6576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ctr" anchorCtr="0"/>
          <a:lstStyle>
            <a:lvl1pPr>
              <a:defRPr cap="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096000"/>
            <a:ext cx="1981200" cy="609600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Networks and Communication Department</a:t>
            </a:r>
            <a:endParaRPr lang="en-US" dirty="0"/>
          </a:p>
        </p:txBody>
      </p:sp>
      <p:pic>
        <p:nvPicPr>
          <p:cNvPr id="18434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2" cstate="print"/>
          <a:srcRect l="19661" t="6554" r="17422" b="35773"/>
          <a:stretch>
            <a:fillRect/>
          </a:stretch>
        </p:blipFill>
        <p:spPr bwMode="auto">
          <a:xfrm>
            <a:off x="304800" y="4038600"/>
            <a:ext cx="1995055" cy="1828800"/>
          </a:xfrm>
          <a:prstGeom prst="rect">
            <a:avLst/>
          </a:prstGeom>
          <a:noFill/>
        </p:spPr>
      </p:pic>
      <p:pic>
        <p:nvPicPr>
          <p:cNvPr id="18436" name="Picture 4" descr="جامعة الأميرة نورة بنت عبد الرحمن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7865" y="685800"/>
            <a:ext cx="3145735" cy="2743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646B-55E0-427C-AFF0-1FBCA447F298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A98B24B-E5E6-48A8-B7F6-A1DF958569A1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EAC4-F632-465B-A9BE-BE29AA561740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2192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1605-4D8E-4FA6-81DA-9D757CE71F6E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pic>
        <p:nvPicPr>
          <p:cNvPr id="10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2" cstate="print"/>
          <a:srcRect l="19661" t="6554" r="17422" b="35773"/>
          <a:stretch>
            <a:fillRect/>
          </a:stretch>
        </p:blipFill>
        <p:spPr bwMode="auto">
          <a:xfrm>
            <a:off x="2" y="2743200"/>
            <a:ext cx="1330038" cy="1219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46B7CB-C041-4787-B6DC-DAB688A30E96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3FA86A-9FA5-4247-B3D0-592EB20291FE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FEB-5219-408E-85B2-88F5EEE70346}" type="datetime5">
              <a:rPr lang="en-GB" smtClean="0"/>
              <a:pPr/>
              <a:t>25-Feb-15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B01-0E77-4BEE-9AD7-8148EA0B71E2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6EDB-4537-483F-AA74-AB333711A024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A3C764-F32B-4021-9581-DD0BC4450052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F3BA5C-75E4-4AF8-ACCF-D94D37B7730B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52800" y="6248400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13" cstate="print"/>
          <a:srcRect l="19661" t="6554" r="17422" b="35773"/>
          <a:stretch>
            <a:fillRect/>
          </a:stretch>
        </p:blipFill>
        <p:spPr bwMode="auto">
          <a:xfrm>
            <a:off x="0" y="533400"/>
            <a:ext cx="609600" cy="558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 536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5: </a:t>
            </a:r>
            <a:r>
              <a:rPr lang="en-US" sz="2800" b="1" dirty="0" smtClean="0"/>
              <a:t>IPSec and VPN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IPSec core protocols: </a:t>
            </a:r>
          </a:p>
          <a:p>
            <a:r>
              <a:rPr lang="en-US" dirty="0" smtClean="0"/>
              <a:t>A number of different components make up the total package known as IPSec.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1- </a:t>
            </a:r>
            <a:r>
              <a:rPr lang="en-US" dirty="0" err="1" smtClean="0"/>
              <a:t>IPSec</a:t>
            </a:r>
            <a:r>
              <a:rPr lang="en-US" dirty="0" smtClean="0"/>
              <a:t> authentication header (AH): allows to verify that the intermediate devices have not changed any of the data in the datagram.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2- Encapsulated security payload (ESP): AH ensures the integrity of the data in a datagram, but not its privacy. ESP allows encryption to ensure privacy of a message.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1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553965" cy="4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98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IPSec architecture: </a:t>
            </a:r>
          </a:p>
          <a:p>
            <a:pPr>
              <a:buNone/>
            </a:pPr>
            <a:r>
              <a:rPr lang="en-US" dirty="0" smtClean="0"/>
              <a:t>1.Host-host implementation: </a:t>
            </a:r>
          </a:p>
          <a:p>
            <a:pPr lvl="1"/>
            <a:r>
              <a:rPr lang="en-US" dirty="0" smtClean="0"/>
              <a:t> Putting all IPSec into all hosts devices. </a:t>
            </a:r>
          </a:p>
          <a:p>
            <a:pPr lvl="1"/>
            <a:r>
              <a:rPr lang="en-US" dirty="0" smtClean="0"/>
              <a:t> Enables end to end security between any two devices on the network. </a:t>
            </a:r>
          </a:p>
          <a:p>
            <a:pPr>
              <a:buNone/>
            </a:pPr>
            <a:r>
              <a:rPr lang="en-US" dirty="0" smtClean="0"/>
              <a:t>2- Router implementation: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Is much less work. You make changes to only a few routers instead of hundreds of clients. It provides protection only between pairs of routers. </a:t>
            </a:r>
          </a:p>
        </p:txBody>
      </p:sp>
    </p:spTree>
    <p:extLst>
      <p:ext uri="{BB962C8B-B14F-4D97-AF65-F5344CB8AC3E}">
        <p14:creationId xmlns:p14="http://schemas.microsoft.com/office/powerpoint/2010/main" xmlns="" val="25369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•</a:t>
            </a:r>
            <a:r>
              <a:rPr lang="en-US" b="1" dirty="0" smtClean="0"/>
              <a:t>How to get </a:t>
            </a:r>
            <a:r>
              <a:rPr lang="en-US" b="1" dirty="0" err="1" smtClean="0"/>
              <a:t>IPSec</a:t>
            </a:r>
            <a:r>
              <a:rPr lang="en-US" b="1" dirty="0" smtClean="0"/>
              <a:t> into the TCP/IP stack?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/>
              <a:t>1.Integrated architecture: </a:t>
            </a:r>
          </a:p>
          <a:p>
            <a:r>
              <a:rPr lang="en-US" dirty="0" smtClean="0"/>
              <a:t>Under ideal circumstances, we would integrate IPSec’s protocols directly into IP itself. No extra headers or architectural layers are needed. 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i="1" dirty="0" smtClean="0"/>
              <a:t>2- Bump in the stack: </a:t>
            </a:r>
          </a:p>
          <a:p>
            <a:r>
              <a:rPr lang="en-US" dirty="0" smtClean="0"/>
              <a:t>IPSec is made a separate layer between IP and data link layer.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89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08389"/>
            <a:ext cx="6791532" cy="53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23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3- Bump in the wire: </a:t>
            </a:r>
          </a:p>
          <a:p>
            <a:r>
              <a:rPr lang="en-US" dirty="0" smtClean="0"/>
              <a:t>We add a hardware device that provides IPSec services.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2286000"/>
            <a:ext cx="88487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51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990600"/>
          </a:xfrm>
        </p:spPr>
        <p:txBody>
          <a:bodyPr/>
          <a:lstStyle/>
          <a:p>
            <a:r>
              <a:rPr lang="en-US" dirty="0" smtClean="0"/>
              <a:t>IPSec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i="1" u="sng" dirty="0" smtClean="0">
                <a:solidFill>
                  <a:srgbClr val="FF0000"/>
                </a:solidFill>
              </a:rPr>
              <a:t>1- Transport mode: </a:t>
            </a:r>
          </a:p>
          <a:p>
            <a:r>
              <a:rPr lang="en-US" dirty="0" smtClean="0"/>
              <a:t>IPSec protects the message passed down to IP from the transport layer. The message is processed by AH and /or ESP and the appropriate headers are added.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IPSec in the transport mode does not protect the IP header; it only protects the information coming from the transport layer.</a:t>
            </a:r>
          </a:p>
          <a:p>
            <a:endParaRPr lang="en-US" dirty="0" smtClean="0"/>
          </a:p>
          <a:p>
            <a:r>
              <a:rPr lang="en-US" dirty="0" smtClean="0"/>
              <a:t>The transport mode is normally used when we need host-to-host protection of data.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569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IPSec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endParaRPr lang="en-US" b="1" i="1" dirty="0" smtClean="0"/>
          </a:p>
          <a:p>
            <a:pPr lvl="1"/>
            <a:endParaRPr lang="en-US" b="1" i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4999"/>
            <a:ext cx="7924800" cy="361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636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Transport Mode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0064"/>
            <a:ext cx="6981446" cy="55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08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Tunnel Mode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800" b="1" i="1" u="sng" dirty="0" smtClean="0">
                <a:solidFill>
                  <a:srgbClr val="FF0000"/>
                </a:solidFill>
              </a:rPr>
              <a:t>2- Tunnel mode: </a:t>
            </a:r>
          </a:p>
          <a:p>
            <a:r>
              <a:rPr lang="en-US" dirty="0" smtClean="0"/>
              <a:t>IPSec is used to protect a completely encapsulated IP datagram after the IP header has already been applied to it.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IPSec in tunnel mode protects the original IP header.</a:t>
            </a:r>
          </a:p>
          <a:p>
            <a:endParaRPr lang="en-US" dirty="0" smtClean="0"/>
          </a:p>
          <a:p>
            <a:r>
              <a:rPr lang="en-US" dirty="0" smtClean="0"/>
              <a:t>It takes an IP packet, including the header, applies IPSec security methods to the entire packet, and then adds a new IP header.</a:t>
            </a:r>
          </a:p>
          <a:p>
            <a:endParaRPr lang="en-US" dirty="0" smtClean="0"/>
          </a:p>
          <a:p>
            <a:r>
              <a:rPr lang="en-US" dirty="0" smtClean="0"/>
              <a:t>It is used when either the sender or the receiver is not a host.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77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3505200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b="1" i="1" dirty="0" smtClean="0">
              <a:solidFill>
                <a:srgbClr val="00B05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b="1" i="1" dirty="0">
              <a:solidFill>
                <a:srgbClr val="00B05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fr-FR" altLang="en-US" b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fr-FR" altLang="en-US" b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fr-FR" altLang="en-US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altLang="en-US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altLang="en-US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lecture contents:</a:t>
            </a:r>
            <a:br>
              <a:rPr lang="fr-FR" altLang="en-US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660A-46B4-4F3A-BFE2-10C1C1869126}" type="datetime5">
              <a:rPr lang="en-GB" smtClean="0"/>
              <a:pPr/>
              <a:t>25-Feb-15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Networks and Communication Department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28194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</a:rPr>
              <a:t>  Introduction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</a:rPr>
              <a:t>IPSec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Artechicture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IPSec</a:t>
            </a:r>
            <a:r>
              <a:rPr lang="en-US" sz="3200" b="1" dirty="0" smtClean="0">
                <a:solidFill>
                  <a:srgbClr val="0070C0"/>
                </a:solidFill>
              </a:rPr>
              <a:t> Modes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 AH vs ESP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 Authentication </a:t>
            </a:r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</a:rPr>
              <a:t>heck </a:t>
            </a:r>
            <a:r>
              <a:rPr lang="en-US" sz="3200" b="1" dirty="0">
                <a:solidFill>
                  <a:srgbClr val="0070C0"/>
                </a:solidFill>
              </a:rPr>
              <a:t>P</a:t>
            </a:r>
            <a:r>
              <a:rPr lang="en-US" sz="3200" b="1" dirty="0" smtClean="0">
                <a:solidFill>
                  <a:srgbClr val="0070C0"/>
                </a:solidFill>
              </a:rPr>
              <a:t>rinciples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</a:rPr>
              <a:t>  VPN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Tunnel Mode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1628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76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IPSec Authentication Header (AH) 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b="2244"/>
          <a:stretch/>
        </p:blipFill>
        <p:spPr bwMode="auto">
          <a:xfrm>
            <a:off x="1" y="1752601"/>
            <a:ext cx="8991600" cy="38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80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>
                <a:latin typeface="+mn-lt"/>
              </a:rPr>
              <a:t>I</a:t>
            </a:r>
            <a:r>
              <a:rPr lang="en-US" sz="2800" b="1" dirty="0" err="1" smtClean="0">
                <a:latin typeface="+mn-lt"/>
              </a:rPr>
              <a:t>PSec</a:t>
            </a:r>
            <a:r>
              <a:rPr lang="en-US" sz="2800" b="1" dirty="0" smtClean="0">
                <a:latin typeface="+mn-lt"/>
              </a:rPr>
              <a:t> Authentication Header (AH) Protocol </a:t>
            </a:r>
            <a:r>
              <a:rPr lang="en-US" sz="2800" b="1" dirty="0">
                <a:latin typeface="+mn-lt"/>
              </a:rPr>
              <a:t>in transport mode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5534" y="1371600"/>
            <a:ext cx="9048466" cy="5486400"/>
          </a:xfrm>
        </p:spPr>
        <p:txBody>
          <a:bodyPr>
            <a:noAutofit/>
          </a:bodyPr>
          <a:lstStyle/>
          <a:p>
            <a:endParaRPr lang="en-US" sz="2400" b="1" i="1" dirty="0" smtClean="0"/>
          </a:p>
          <a:p>
            <a:r>
              <a:rPr lang="en-US" sz="2400" b="1" i="1" dirty="0" smtClean="0"/>
              <a:t>Next header</a:t>
            </a:r>
            <a:r>
              <a:rPr lang="en-US" sz="2400" dirty="0" smtClean="0"/>
              <a:t>: the 8-bit next-header field defines the type of payload carried by the IP datagram (such as TCP, UDP, ICMP,..).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Payload length: </a:t>
            </a:r>
            <a:r>
              <a:rPr lang="en-US" sz="2400" dirty="0" smtClean="0"/>
              <a:t>it defines the length of the authentication header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Security Parameter index: </a:t>
            </a:r>
            <a:r>
              <a:rPr lang="en-US" sz="2400" dirty="0" smtClean="0"/>
              <a:t>the 32-bit security parameter index (SPI) is same for all packets sent during a connection called a security association.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Sequence number:</a:t>
            </a:r>
            <a:r>
              <a:rPr lang="en-US" sz="2400" dirty="0" smtClean="0"/>
              <a:t> the 32-bit sequence number provides ordering information for a sequence of datagram.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887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Authentication Header (AH) Protocol in transport mode</a:t>
            </a:r>
            <a:br>
              <a:rPr lang="en-US" sz="2800" b="1" dirty="0" smtClean="0">
                <a:latin typeface="Times New Roman" pitchFamily="18" charset="0"/>
              </a:rPr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686800" cy="5181600"/>
          </a:xfrm>
        </p:spPr>
        <p:txBody>
          <a:bodyPr>
            <a:noAutofit/>
          </a:bodyPr>
          <a:lstStyle/>
          <a:p>
            <a:endParaRPr lang="en-US" sz="2400" b="1" i="1" dirty="0" smtClean="0"/>
          </a:p>
          <a:p>
            <a:r>
              <a:rPr lang="en-US" sz="2400" b="1" i="1" dirty="0" smtClean="0"/>
              <a:t>Authentication data: </a:t>
            </a:r>
            <a:r>
              <a:rPr lang="en-US" sz="2400" dirty="0" smtClean="0"/>
              <a:t>Authentication data field is the result of applying a hash function to the entire IP datagram except for the field that are changed during transit e.g. time-to-live.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419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Encapsulating Security Payload (ESP) Protocol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Since AH does not provide privacy, IPSec later define an alternative protocol that provides source authentication, integrity, and privacy called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Encapsulating Security Payload (ESP) Protocol.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ESP adds a header and trailer.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6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Encapsulating Security Payload (ESP)</a:t>
            </a:r>
            <a:endParaRPr lang="en-US" sz="2800" b="1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807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433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Encapsulating Security Payload (ESP) Protocol in transport mode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5105400"/>
          </a:xfrm>
        </p:spPr>
        <p:txBody>
          <a:bodyPr>
            <a:normAutofit fontScale="92500" lnSpcReduction="20000"/>
          </a:bodyPr>
          <a:lstStyle/>
          <a:p>
            <a:endParaRPr lang="en-US" b="1" i="1" dirty="0" smtClean="0"/>
          </a:p>
          <a:p>
            <a:r>
              <a:rPr lang="en-US" b="1" i="1" dirty="0" smtClean="0"/>
              <a:t>Security parameter index: </a:t>
            </a:r>
            <a:r>
              <a:rPr lang="en-US" dirty="0" smtClean="0"/>
              <a:t>the 32-bit security parameter index field is similar to that defined for the AH protocol.</a:t>
            </a:r>
          </a:p>
          <a:p>
            <a:endParaRPr lang="en-US" dirty="0" smtClean="0"/>
          </a:p>
          <a:p>
            <a:r>
              <a:rPr lang="en-US" b="1" i="1" dirty="0" smtClean="0"/>
              <a:t>Sequence number: </a:t>
            </a:r>
            <a:r>
              <a:rPr lang="en-US" dirty="0" smtClean="0"/>
              <a:t>the 32-bit sequence number field is similar to that defined for the AH protocol.</a:t>
            </a:r>
          </a:p>
          <a:p>
            <a:endParaRPr lang="en-US" b="1" i="1" dirty="0" smtClean="0"/>
          </a:p>
          <a:p>
            <a:r>
              <a:rPr lang="en-US" b="1" i="1" dirty="0" smtClean="0"/>
              <a:t>Padding: </a:t>
            </a:r>
            <a:r>
              <a:rPr lang="en-US" dirty="0" smtClean="0"/>
              <a:t>this variable-length field (0 to 255 bytes) of 0s serves as padding.</a:t>
            </a:r>
          </a:p>
          <a:p>
            <a:endParaRPr lang="en-US" dirty="0" smtClean="0"/>
          </a:p>
          <a:p>
            <a:r>
              <a:rPr lang="en-US" b="1" i="1" dirty="0" smtClean="0"/>
              <a:t>Pad length: </a:t>
            </a:r>
            <a:r>
              <a:rPr lang="en-US" dirty="0" smtClean="0"/>
              <a:t>the 8-bit pad length field defines the number of padding bytes</a:t>
            </a:r>
            <a:r>
              <a:rPr lang="en-US" b="1" i="1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966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0772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Encapsulating Security Payload (ESP) Protocol in transport mode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534400" cy="51054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Next header: </a:t>
            </a:r>
            <a:r>
              <a:rPr lang="en-US" sz="2800" dirty="0" smtClean="0"/>
              <a:t>the 8-bit next-header field is similar to that defined in the AH Protocol.</a:t>
            </a:r>
          </a:p>
          <a:p>
            <a:endParaRPr lang="en-US" sz="2800" b="1" i="1" dirty="0"/>
          </a:p>
          <a:p>
            <a:r>
              <a:rPr lang="en-US" sz="2800" b="1" i="1" dirty="0" smtClean="0"/>
              <a:t>Authentication data: </a:t>
            </a:r>
            <a:r>
              <a:rPr lang="en-US" sz="2800" dirty="0" smtClean="0"/>
              <a:t>it is the result of applying an authentication scheme to part of the datagram.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983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76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AH Versus ESP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ESP Protocol was designed after AH Protocol was already in use.</a:t>
            </a:r>
          </a:p>
          <a:p>
            <a:endParaRPr lang="en-US" dirty="0"/>
          </a:p>
          <a:p>
            <a:r>
              <a:rPr lang="en-US" dirty="0" smtClean="0"/>
              <a:t>ESP does whatever AH does with additional functionality (privacy).</a:t>
            </a:r>
          </a:p>
          <a:p>
            <a:endParaRPr lang="en-US" dirty="0"/>
          </a:p>
          <a:p>
            <a:r>
              <a:rPr lang="en-US" dirty="0" smtClean="0"/>
              <a:t>Why do we need AH ?</a:t>
            </a:r>
          </a:p>
          <a:p>
            <a:pPr lvl="1"/>
            <a:r>
              <a:rPr lang="en-US" dirty="0" smtClean="0"/>
              <a:t>We don’t, but the implementation of AH is already included in some commercial products.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29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7800" y="3505200"/>
            <a:ext cx="7123113" cy="121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Part 1: </a:t>
            </a:r>
            <a:r>
              <a:rPr lang="en-US" sz="4000" dirty="0" err="1" smtClean="0"/>
              <a:t>IPSec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1605-4D8E-4FA6-81DA-9D757CE71F6E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9A39A-DE17-4F7B-8932-6C19FDDBCA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882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Services Provided by IPSec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two protocols AH and ESP can provide several security services for packets at the network layer as shown in the table below: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21" y="3429000"/>
            <a:ext cx="885957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779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Services Provided by IPSec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Access Control</a:t>
            </a:r>
            <a:r>
              <a:rPr lang="en-US" dirty="0" smtClean="0"/>
              <a:t>: IPSec provides access control indirectly by using a Security Association Database (SADB).</a:t>
            </a:r>
          </a:p>
          <a:p>
            <a:endParaRPr lang="en-US" dirty="0"/>
          </a:p>
          <a:p>
            <a:r>
              <a:rPr lang="en-US" b="1" i="1" dirty="0" smtClean="0"/>
              <a:t>Message Authentication</a:t>
            </a:r>
            <a:r>
              <a:rPr lang="en-US" dirty="0" smtClean="0"/>
              <a:t>: the integrity of the message is preserved in both AH and ESP by using the authentication data.</a:t>
            </a:r>
          </a:p>
          <a:p>
            <a:endParaRPr lang="en-US" dirty="0"/>
          </a:p>
          <a:p>
            <a:r>
              <a:rPr lang="en-US" b="1" i="1" dirty="0" smtClean="0"/>
              <a:t>Entity Authentication</a:t>
            </a:r>
            <a:r>
              <a:rPr lang="en-US" dirty="0" smtClean="0"/>
              <a:t>: The security association and the keyed-hashed digest of the data sent by the sender authenticate the sender in both AH and ESP.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27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Services Provided by IPSec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Confidentiality</a:t>
            </a:r>
            <a:r>
              <a:rPr lang="en-US" sz="2800" dirty="0" smtClean="0"/>
              <a:t>:  The encryption of the message in ESP provides confidentiality. AH doesn’t provide confidentiality.</a:t>
            </a:r>
          </a:p>
          <a:p>
            <a:endParaRPr lang="en-US" sz="2800" dirty="0"/>
          </a:p>
          <a:p>
            <a:r>
              <a:rPr lang="en-US" sz="2800" b="1" i="1" dirty="0" smtClean="0"/>
              <a:t>Replay Attack Protection ( anti- replay )</a:t>
            </a:r>
            <a:r>
              <a:rPr lang="en-US" sz="2800" dirty="0" smtClean="0"/>
              <a:t>: both protocols prevent replay attack by using sequence numbers and sliding the window.</a:t>
            </a:r>
          </a:p>
          <a:p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234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Anti-replay mechanism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IPSec header contains a unique and an increasing sequence number. </a:t>
            </a:r>
          </a:p>
          <a:p>
            <a:r>
              <a:rPr lang="en-US" dirty="0" smtClean="0"/>
              <a:t>When a security association is created, the sequence number is initialized to 0. </a:t>
            </a:r>
          </a:p>
          <a:p>
            <a:r>
              <a:rPr lang="en-US" dirty="0" smtClean="0"/>
              <a:t>The sequence number is 32 bits long. </a:t>
            </a:r>
          </a:p>
          <a:p>
            <a:r>
              <a:rPr lang="en-US" dirty="0" smtClean="0"/>
              <a:t>The receive window can be any size greater than 32 but 64 is recommended. </a:t>
            </a:r>
          </a:p>
          <a:p>
            <a:r>
              <a:rPr lang="en-US" dirty="0" smtClean="0"/>
              <a:t>The received packets must be new and must fall either inside the window or at the right. Otherwise, they are dropped.</a:t>
            </a:r>
          </a:p>
        </p:txBody>
      </p:sp>
    </p:spTree>
    <p:extLst>
      <p:ext uri="{BB962C8B-B14F-4D97-AF65-F5344CB8AC3E}">
        <p14:creationId xmlns:p14="http://schemas.microsoft.com/office/powerpoint/2010/main" xmlns="" val="30189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Anti-replay mechanism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 received packet has a sequence number which is: </a:t>
            </a:r>
          </a:p>
          <a:p>
            <a:r>
              <a:rPr lang="en-US" dirty="0" smtClean="0"/>
              <a:t>-to the left of the current window, the receiver rejects the packet. </a:t>
            </a:r>
          </a:p>
          <a:p>
            <a:r>
              <a:rPr lang="en-US" dirty="0" smtClean="0"/>
              <a:t>-inside the current window, the receiver accepts the packet. </a:t>
            </a:r>
          </a:p>
          <a:p>
            <a:r>
              <a:rPr lang="en-US" dirty="0" smtClean="0"/>
              <a:t>-to the right of the current window, the receiver accepts the packet and advances the window. </a:t>
            </a:r>
          </a:p>
        </p:txBody>
      </p:sp>
    </p:spTree>
    <p:extLst>
      <p:ext uri="{BB962C8B-B14F-4D97-AF65-F5344CB8AC3E}">
        <p14:creationId xmlns:p14="http://schemas.microsoft.com/office/powerpoint/2010/main" xmlns="" val="18127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Anti-replay mechanism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73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Anti-replay mechanism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95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types of messages may need more security; others may need less. Also, exchanges with certain devices may require different processing than others. </a:t>
            </a:r>
          </a:p>
          <a:p>
            <a:endParaRPr lang="en-US" dirty="0" smtClean="0"/>
          </a:p>
          <a:p>
            <a:r>
              <a:rPr lang="en-US" dirty="0" smtClean="0"/>
              <a:t>To manage all of this complexity, IPSec is equipped with a flexible, powerful way of specifying how different types of </a:t>
            </a:r>
            <a:r>
              <a:rPr lang="en-US" dirty="0" err="1" smtClean="0"/>
              <a:t>datagrams</a:t>
            </a:r>
            <a:r>
              <a:rPr lang="en-US" dirty="0" smtClean="0"/>
              <a:t> should be handled.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4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82000" cy="990600"/>
          </a:xfrm>
        </p:spPr>
        <p:txBody>
          <a:bodyPr>
            <a:normAutofit/>
          </a:bodyPr>
          <a:lstStyle/>
          <a:p>
            <a:r>
              <a:rPr lang="en-US" sz="3200" b="1" dirty="0"/>
              <a:t>Security </a:t>
            </a:r>
            <a:r>
              <a:rPr lang="en-US" sz="3200" b="1" dirty="0" smtClean="0"/>
              <a:t>Policy and </a:t>
            </a:r>
            <a:r>
              <a:rPr lang="en-US" sz="3200" b="1" dirty="0"/>
              <a:t>Security Policy </a:t>
            </a:r>
            <a:r>
              <a:rPr lang="en-US" sz="3200" b="1" dirty="0" smtClean="0"/>
              <a:t> Database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Security policies (SP) and the Security </a:t>
            </a:r>
            <a:r>
              <a:rPr lang="en-US" b="1" dirty="0"/>
              <a:t>P</a:t>
            </a:r>
            <a:r>
              <a:rPr lang="en-US" b="1" dirty="0" smtClean="0"/>
              <a:t>olicy </a:t>
            </a:r>
            <a:r>
              <a:rPr lang="en-US" b="1" dirty="0"/>
              <a:t>D</a:t>
            </a:r>
            <a:r>
              <a:rPr lang="en-US" b="1" dirty="0" smtClean="0"/>
              <a:t>atabase (SPD) </a:t>
            </a:r>
          </a:p>
          <a:p>
            <a:r>
              <a:rPr lang="en-US" dirty="0" smtClean="0"/>
              <a:t> A security policy is a rule that is programmed into the IPSec implementation. It tells the implementation how to process different </a:t>
            </a:r>
            <a:r>
              <a:rPr lang="en-US" dirty="0" err="1" smtClean="0"/>
              <a:t>datagrams</a:t>
            </a:r>
            <a:r>
              <a:rPr lang="en-US" dirty="0" smtClean="0"/>
              <a:t> received by the device.</a:t>
            </a:r>
          </a:p>
          <a:p>
            <a:pPr lvl="1"/>
            <a:r>
              <a:rPr lang="en-US" dirty="0" smtClean="0"/>
              <a:t> For example, security policies decide if a particular packet needs to be processed by IPSec or not. 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If security is required, the security policy provides general guidelines for how it should be provided. Security policies for a device are stored in the device’s SPD.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2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Security Association (SA)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is a mechanism that IPSec used to establish the security parameters.</a:t>
            </a:r>
          </a:p>
          <a:p>
            <a:r>
              <a:rPr lang="en-US" dirty="0" smtClean="0"/>
              <a:t> IP is connectionless protocol ( each datagram is independent of others).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ym typeface="Wingdings" pitchFamily="2" charset="2"/>
              </a:rPr>
              <a:t>A set of security parameters can be established between a sender and a particular receiver the first time they have communication. </a:t>
            </a:r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It is called Security Association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Using Security Association , </a:t>
            </a:r>
            <a:r>
              <a:rPr lang="en-US" dirty="0" err="1">
                <a:sym typeface="Wingdings" pitchFamily="2" charset="2"/>
              </a:rPr>
              <a:t>IPSec</a:t>
            </a:r>
            <a:r>
              <a:rPr lang="en-US" dirty="0">
                <a:sym typeface="Wingdings" pitchFamily="2" charset="2"/>
              </a:rPr>
              <a:t> changes a connectionless protocol (IP) to a connection- oriented protocol.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251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Internet was tiny and relatively private. Today it is enormous and truly public.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number of methods have evolved over the years to address the need for security. Most of them are focused on the higher layers of the OSI model.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IPSec is not a single protocol. It is a set of services and protocols that provide a complete security solution for an IP network.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295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Simple inbound and outbound security associations</a:t>
            </a:r>
            <a:endParaRPr lang="en-US" sz="3200" b="1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16929"/>
            <a:ext cx="8229600" cy="434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029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Security Association Database (SADB)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if Alice needs to send to many people and receive from many people too.</a:t>
            </a:r>
          </a:p>
          <a:p>
            <a:endParaRPr lang="en-US" dirty="0" smtClean="0"/>
          </a:p>
          <a:p>
            <a:r>
              <a:rPr lang="en-US" dirty="0" smtClean="0"/>
              <a:t>She needs to have multiple inbound and outbound SAs.</a:t>
            </a:r>
          </a:p>
          <a:p>
            <a:endParaRPr lang="en-US" dirty="0" smtClean="0"/>
          </a:p>
          <a:p>
            <a:r>
              <a:rPr lang="en-US" dirty="0" smtClean="0"/>
              <a:t>Thus, SADB is needed to collect  those se of SAs.</a:t>
            </a:r>
          </a:p>
          <a:p>
            <a:endParaRPr lang="en-US" dirty="0" smtClean="0"/>
          </a:p>
          <a:p>
            <a:r>
              <a:rPr lang="en-US" dirty="0" smtClean="0"/>
              <a:t>SADB it is a two-dimensional table with each row defining a single SA.</a:t>
            </a:r>
          </a:p>
          <a:p>
            <a:endParaRPr lang="en-US" dirty="0"/>
          </a:p>
          <a:p>
            <a:r>
              <a:rPr lang="en-US" dirty="0" smtClean="0"/>
              <a:t>Normally, there are two SADBs one inbound and one outbound.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74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Security Parameter Index (SPI)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used to distinguish one association from the other.</a:t>
            </a:r>
          </a:p>
          <a:p>
            <a:endParaRPr lang="en-US" dirty="0" smtClean="0"/>
          </a:p>
          <a:p>
            <a:r>
              <a:rPr lang="en-US" dirty="0" smtClean="0"/>
              <a:t>Each association is defined by a parameter called the </a:t>
            </a:r>
            <a:r>
              <a:rPr lang="en-US" dirty="0"/>
              <a:t>S</a:t>
            </a:r>
            <a:r>
              <a:rPr lang="en-US" dirty="0" smtClean="0"/>
              <a:t>ecurity Parameter Index (SPI).</a:t>
            </a:r>
          </a:p>
          <a:p>
            <a:endParaRPr lang="en-US" dirty="0" smtClean="0"/>
          </a:p>
          <a:p>
            <a:r>
              <a:rPr lang="en-US" dirty="0" smtClean="0"/>
              <a:t>SPI contains the destination address ( outbound) or source address (inbound) and protocol (AH or ESP). </a:t>
            </a:r>
            <a:r>
              <a:rPr lang="en-US" dirty="0" smtClean="0">
                <a:sym typeface="Wingdings" pitchFamily="2" charset="2"/>
              </a:rPr>
              <a:t> uniquely identifies an association!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2786142-380D-414F-A85F-321DAA8C358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2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455152" cy="990600"/>
          </a:xfrm>
        </p:spPr>
        <p:txBody>
          <a:bodyPr>
            <a:normAutofit/>
          </a:bodyPr>
          <a:lstStyle/>
          <a:p>
            <a:r>
              <a:rPr lang="en-US" sz="2800" b="1" dirty="0"/>
              <a:t>Security Associations(SAs) and the Security Association Database (SAD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461248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For each inbound packet, IPSec looks up the inbound SA in the SAD based on the SPI and then decrypts the packet. </a:t>
            </a:r>
          </a:p>
          <a:p>
            <a:r>
              <a:rPr lang="en-US" dirty="0" smtClean="0"/>
              <a:t>Actions applied to packets: </a:t>
            </a:r>
          </a:p>
          <a:p>
            <a:pPr lvl="1"/>
            <a:r>
              <a:rPr lang="en-US" dirty="0" smtClean="0"/>
              <a:t>Bypass: allows the transmission of a packet. </a:t>
            </a:r>
          </a:p>
          <a:p>
            <a:pPr lvl="1"/>
            <a:r>
              <a:rPr lang="en-US" dirty="0" smtClean="0"/>
              <a:t>Discard: blocks a packet. </a:t>
            </a:r>
          </a:p>
          <a:p>
            <a:pPr lvl="1"/>
            <a:r>
              <a:rPr lang="en-US" dirty="0" smtClean="0"/>
              <a:t>Protect: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1937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Autofit/>
          </a:bodyPr>
          <a:lstStyle/>
          <a:p>
            <a:r>
              <a:rPr lang="en-US" sz="3200" b="1" dirty="0"/>
              <a:t>Security Associations(SAs) and the Security Association Database (SAD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822" y="1396999"/>
            <a:ext cx="8121778" cy="50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4513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EAC4-F632-465B-A9BE-BE29AA561740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9144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Part 2: Authentication Check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rinciples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380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/>
              <a:t>Authentication check principles: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7352"/>
            <a:ext cx="8304663" cy="5195248"/>
          </a:xfrm>
        </p:spPr>
        <p:txBody>
          <a:bodyPr/>
          <a:lstStyle/>
          <a:p>
            <a:r>
              <a:rPr lang="en-US" dirty="0" smtClean="0"/>
              <a:t>Hash function takes variable length input data and produces fixed length output data.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SHA-1 (secure hash algorithm) generates 160 bit hash value.</a:t>
            </a:r>
          </a:p>
          <a:p>
            <a:pPr lvl="1"/>
            <a:r>
              <a:rPr lang="en-US" dirty="0" smtClean="0"/>
              <a:t>MD5 (message digit 5) generates 128 bit hash value.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648200"/>
            <a:ext cx="5657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4210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Authentication </a:t>
            </a:r>
            <a:r>
              <a:rPr lang="en-US" b="1" dirty="0"/>
              <a:t>check principles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1534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digest that created by a hash function is called a </a:t>
            </a:r>
            <a:r>
              <a:rPr lang="en-US" b="1" dirty="0" smtClean="0"/>
              <a:t>Modification Detection Code </a:t>
            </a:r>
            <a:r>
              <a:rPr lang="en-US" dirty="0" smtClean="0"/>
              <a:t>(</a:t>
            </a:r>
            <a:r>
              <a:rPr lang="en-US" b="1" dirty="0" smtClean="0"/>
              <a:t>MDC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MDC guarantees that the message hasn’t been altered. </a:t>
            </a:r>
          </a:p>
          <a:p>
            <a:endParaRPr lang="en-US" dirty="0" smtClean="0"/>
          </a:p>
          <a:p>
            <a:r>
              <a:rPr lang="en-US" dirty="0" smtClean="0"/>
              <a:t>In message authentication , we need to know that the message is coming from trusted source ( e.g. Alice not Eve)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Thus, </a:t>
            </a:r>
            <a:r>
              <a:rPr lang="en-US" b="1" dirty="0" smtClean="0"/>
              <a:t>Message Authentication Code (MAC) </a:t>
            </a:r>
            <a:r>
              <a:rPr lang="en-US" dirty="0" smtClean="0"/>
              <a:t>is used for this purpose.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2626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    </a:t>
            </a:r>
            <a:br>
              <a:rPr lang="en-US" b="1" i="1" dirty="0" smtClean="0"/>
            </a:br>
            <a:r>
              <a:rPr lang="en-US" b="1" i="1" dirty="0"/>
              <a:t> </a:t>
            </a:r>
            <a:r>
              <a:rPr lang="en-US" b="1" i="1" dirty="0" smtClean="0"/>
              <a:t>  </a:t>
            </a:r>
            <a:br>
              <a:rPr lang="en-US" b="1" i="1" dirty="0" smtClean="0"/>
            </a:br>
            <a:r>
              <a:rPr lang="en-US" b="1" i="1" dirty="0"/>
              <a:t> </a:t>
            </a:r>
            <a:r>
              <a:rPr lang="en-US" b="1" i="1" dirty="0" smtClean="0"/>
              <a:t>   Message authentication code(MAC)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5042848"/>
          </a:xfrm>
        </p:spPr>
        <p:txBody>
          <a:bodyPr>
            <a:normAutofit/>
          </a:bodyPr>
          <a:lstStyle/>
          <a:p>
            <a:r>
              <a:rPr lang="en-US" dirty="0" smtClean="0"/>
              <a:t>Message authentication is achieved using a </a:t>
            </a:r>
            <a:r>
              <a:rPr lang="en-US" b="1" dirty="0" smtClean="0"/>
              <a:t>message authentication code (MAC), also known as a keyed hash function. </a:t>
            </a:r>
          </a:p>
          <a:p>
            <a:r>
              <a:rPr lang="en-US" b="1" i="1" dirty="0" smtClean="0"/>
              <a:t>MAC</a:t>
            </a:r>
            <a:r>
              <a:rPr lang="en-US" dirty="0" smtClean="0"/>
              <a:t>s are used between two parties that share a secret key to authenticate information exchanged between those parties.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MAC</a:t>
            </a:r>
            <a:r>
              <a:rPr lang="en-US" dirty="0" smtClean="0"/>
              <a:t> function takes as input a secret key and a data block and produces a hash value, referred to as the MAC.</a:t>
            </a:r>
          </a:p>
        </p:txBody>
      </p:sp>
    </p:spTree>
    <p:extLst>
      <p:ext uri="{BB962C8B-B14F-4D97-AF65-F5344CB8AC3E}">
        <p14:creationId xmlns:p14="http://schemas.microsoft.com/office/powerpoint/2010/main" xmlns="" val="1263425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    </a:t>
            </a:r>
            <a:br>
              <a:rPr lang="en-US" b="1" i="1" dirty="0" smtClean="0"/>
            </a:br>
            <a:r>
              <a:rPr lang="en-US" b="1" i="1" dirty="0"/>
              <a:t> </a:t>
            </a:r>
            <a:r>
              <a:rPr lang="en-US" b="1" i="1" dirty="0" smtClean="0"/>
              <a:t>  </a:t>
            </a:r>
            <a:br>
              <a:rPr lang="en-US" b="1" i="1" dirty="0" smtClean="0"/>
            </a:br>
            <a:r>
              <a:rPr lang="en-US" b="1" i="1" dirty="0"/>
              <a:t> </a:t>
            </a:r>
            <a:r>
              <a:rPr lang="en-US" b="1" i="1" dirty="0" smtClean="0"/>
              <a:t>   Message authentication code(MAC)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t="2913"/>
          <a:stretch/>
        </p:blipFill>
        <p:spPr bwMode="auto">
          <a:xfrm>
            <a:off x="0" y="2298700"/>
            <a:ext cx="9144000" cy="296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320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</a:rPr>
              <a:t>TCP/IP protocol suite and IPSec</a:t>
            </a:r>
            <a:endParaRPr lang="en-US" sz="3600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31481"/>
            <a:ext cx="8229600" cy="311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85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324600"/>
            <a:ext cx="294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ICV= Integrity Check Value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709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715000" y="2286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631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b="1" dirty="0" smtClean="0"/>
              <a:t>Part 3: Virtual Private Networks (VPN)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4468522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Virtual private networks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Problem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You have several geographically separated local area networks that you would like to have connected </a:t>
            </a:r>
            <a:r>
              <a:rPr lang="en-US" b="1" dirty="0" smtClean="0">
                <a:solidFill>
                  <a:srgbClr val="FF0000"/>
                </a:solidFill>
              </a:rPr>
              <a:t>securely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virtual private network is a way to simulate a private network over a public network (Internet). </a:t>
            </a:r>
          </a:p>
          <a:p>
            <a:r>
              <a:rPr lang="en-US" dirty="0" smtClean="0"/>
              <a:t>Temporary </a:t>
            </a:r>
            <a:r>
              <a:rPr lang="en-US" dirty="0"/>
              <a:t>connections (no real physical presence) are used. </a:t>
            </a:r>
          </a:p>
          <a:p>
            <a:r>
              <a:rPr lang="en-US" dirty="0" smtClean="0"/>
              <a:t>Secure </a:t>
            </a:r>
            <a:r>
              <a:rPr lang="en-US" dirty="0"/>
              <a:t>virtual connections are created between two machines, a machine and a network, or two different networks. </a:t>
            </a:r>
          </a:p>
          <a:p>
            <a:r>
              <a:rPr lang="en-US" dirty="0" smtClean="0"/>
              <a:t>Service </a:t>
            </a:r>
            <a:r>
              <a:rPr lang="en-US" dirty="0"/>
              <a:t>appears to users as if they were connected directly over a private network </a:t>
            </a:r>
          </a:p>
        </p:txBody>
      </p:sp>
    </p:spTree>
    <p:extLst>
      <p:ext uri="{BB962C8B-B14F-4D97-AF65-F5344CB8AC3E}">
        <p14:creationId xmlns:p14="http://schemas.microsoft.com/office/powerpoint/2010/main" xmlns="" val="2915790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Virtual private networks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9789"/>
            <a:ext cx="6477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03112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Virtual private networks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VPN solution should provide at least all of the following: </a:t>
            </a:r>
          </a:p>
          <a:p>
            <a:pPr lvl="1"/>
            <a:r>
              <a:rPr lang="en-US" b="1" i="1" dirty="0" smtClean="0"/>
              <a:t>User authentication</a:t>
            </a:r>
            <a:r>
              <a:rPr lang="en-US" dirty="0"/>
              <a:t>: verify the user’s ID and restrict VPN access to authorized users.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b="1" i="1" dirty="0" smtClean="0"/>
              <a:t>Address </a:t>
            </a:r>
            <a:r>
              <a:rPr lang="en-US" b="1" i="1" dirty="0"/>
              <a:t>management</a:t>
            </a:r>
            <a:r>
              <a:rPr lang="en-US" dirty="0"/>
              <a:t>: assign a client’s address on the private network and ensure that private addresses are kept private. 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b="1" i="1" dirty="0" smtClean="0"/>
              <a:t>Data </a:t>
            </a:r>
            <a:r>
              <a:rPr lang="en-US" b="1" i="1" dirty="0"/>
              <a:t>encryption</a:t>
            </a:r>
            <a:r>
              <a:rPr lang="en-US" dirty="0"/>
              <a:t>: for ensuring confidentiality.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b="1" i="1" dirty="0" smtClean="0"/>
              <a:t>Key </a:t>
            </a:r>
            <a:r>
              <a:rPr lang="en-US" b="1" i="1" dirty="0"/>
              <a:t>management</a:t>
            </a:r>
            <a:r>
              <a:rPr lang="en-US" dirty="0"/>
              <a:t>: generate and refresh encryption keys.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b="1" i="1" dirty="0" smtClean="0"/>
              <a:t>Multiprotocol </a:t>
            </a:r>
            <a:r>
              <a:rPr lang="en-US" b="1" i="1" dirty="0"/>
              <a:t>support</a:t>
            </a:r>
            <a:r>
              <a:rPr lang="en-US" dirty="0"/>
              <a:t>: handle common protocols used in the public network.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7457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Virtual private networks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7630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Tunneling </a:t>
            </a:r>
            <a:r>
              <a:rPr lang="en-US" b="1" dirty="0"/>
              <a:t>basics: </a:t>
            </a:r>
            <a:endParaRPr lang="en-US" b="1" dirty="0" smtClean="0"/>
          </a:p>
          <a:p>
            <a:pPr lvl="1"/>
            <a:r>
              <a:rPr lang="en-US" dirty="0" smtClean="0"/>
              <a:t>Tunneling </a:t>
            </a:r>
            <a:r>
              <a:rPr lang="en-US" dirty="0"/>
              <a:t>is a method to transfer data from one network over another.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encapsulates the frame in an </a:t>
            </a:r>
            <a:r>
              <a:rPr lang="en-US" dirty="0" smtClean="0"/>
              <a:t>additional </a:t>
            </a:r>
            <a:r>
              <a:rPr lang="en-US" dirty="0"/>
              <a:t>header. </a:t>
            </a:r>
            <a:endParaRPr lang="en-US" dirty="0" smtClean="0"/>
          </a:p>
          <a:p>
            <a:pPr lvl="1"/>
            <a:r>
              <a:rPr lang="en-US" dirty="0" smtClean="0"/>
              <a:t>Encapsulated </a:t>
            </a:r>
            <a:r>
              <a:rPr lang="en-US" dirty="0"/>
              <a:t>packets are then routed between tunnel endpoints over the internetwork. </a:t>
            </a:r>
          </a:p>
          <a:p>
            <a:pPr lvl="1"/>
            <a:r>
              <a:rPr lang="en-US" dirty="0" smtClean="0"/>
              <a:t>Tunnel</a:t>
            </a:r>
            <a:r>
              <a:rPr lang="en-US" dirty="0"/>
              <a:t>= logical path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7467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1617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Virtual private networks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763000" cy="5334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9903"/>
            <a:ext cx="874632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82363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Tunneling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How </a:t>
            </a:r>
            <a:r>
              <a:rPr lang="en-US" b="1" u="sng" dirty="0">
                <a:solidFill>
                  <a:srgbClr val="FF0000"/>
                </a:solidFill>
              </a:rPr>
              <a:t>tunneling </a:t>
            </a:r>
            <a:r>
              <a:rPr lang="en-US" b="1" u="sng" dirty="0" smtClean="0">
                <a:solidFill>
                  <a:srgbClr val="FF0000"/>
                </a:solidFill>
              </a:rPr>
              <a:t>works 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Both </a:t>
            </a:r>
            <a:r>
              <a:rPr lang="en-US" dirty="0"/>
              <a:t>of the tunnel endpoints must agree to the tunnel and must negotiate about configuration variables, such as address </a:t>
            </a:r>
            <a:r>
              <a:rPr lang="en-US" dirty="0" err="1"/>
              <a:t>assignement</a:t>
            </a:r>
            <a:r>
              <a:rPr lang="en-US" dirty="0"/>
              <a:t> or encryption parameters. </a:t>
            </a:r>
          </a:p>
          <a:p>
            <a:endParaRPr lang="en-US" dirty="0"/>
          </a:p>
          <a:p>
            <a:r>
              <a:rPr lang="en-US" dirty="0" smtClean="0"/>
              <a:t>Once </a:t>
            </a:r>
            <a:r>
              <a:rPr lang="en-US" dirty="0"/>
              <a:t>the tunnel is established, encapsulated data are sent. </a:t>
            </a:r>
          </a:p>
          <a:p>
            <a:endParaRPr lang="en-US" dirty="0"/>
          </a:p>
          <a:p>
            <a:r>
              <a:rPr lang="en-US" dirty="0" smtClean="0"/>
              <a:t>Tunnel </a:t>
            </a:r>
            <a:r>
              <a:rPr lang="en-US" dirty="0"/>
              <a:t>server accepts the packet, removes the header and forms data to the target network. 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5016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Tunneling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B050"/>
                </a:solidFill>
              </a:rPr>
              <a:t>Tunnel types: </a:t>
            </a:r>
            <a:endParaRPr lang="en-US" sz="2800" b="1" u="sng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b="1" u="sng" dirty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Voluntary </a:t>
            </a:r>
            <a:r>
              <a:rPr lang="en-US" b="1" i="1" dirty="0">
                <a:solidFill>
                  <a:srgbClr val="FF0000"/>
                </a:solidFill>
              </a:rPr>
              <a:t>tunnels</a:t>
            </a:r>
            <a:r>
              <a:rPr lang="en-US" dirty="0"/>
              <a:t>: a user or a client computer can issue a VPN request to configure and create a voluntary tunnel. In this case, the user’s computer is a tunnel endpoint and acts as the tunnel client. </a:t>
            </a:r>
            <a:endParaRPr lang="en-US" dirty="0" smtClean="0"/>
          </a:p>
          <a:p>
            <a:endParaRPr lang="en-US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Compulsory </a:t>
            </a:r>
            <a:r>
              <a:rPr lang="en-US" b="1" i="1" dirty="0">
                <a:solidFill>
                  <a:srgbClr val="FF0000"/>
                </a:solidFill>
              </a:rPr>
              <a:t>tunnels: </a:t>
            </a:r>
            <a:r>
              <a:rPr lang="en-US" dirty="0"/>
              <a:t>the user’s computer is not a tunnel endpoint. Another device, the remote access server, between the user’s computer and the tunnel server is the tunnel endpoint. </a:t>
            </a:r>
          </a:p>
        </p:txBody>
      </p:sp>
    </p:spTree>
    <p:extLst>
      <p:ext uri="{BB962C8B-B14F-4D97-AF65-F5344CB8AC3E}">
        <p14:creationId xmlns:p14="http://schemas.microsoft.com/office/powerpoint/2010/main" xmlns="" val="337077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Application of IP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EAC4-F632-465B-A9BE-BE29AA561740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91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IPSec</a:t>
            </a:r>
            <a:r>
              <a:rPr lang="en-US" dirty="0" smtClean="0"/>
              <a:t> provides the capabilities to secure communications across a LAN, a cross private and public WANs, and a cross the Internet. Examples of its use include:</a:t>
            </a:r>
          </a:p>
          <a:p>
            <a:pPr lvl="1"/>
            <a:r>
              <a:rPr lang="en-US" b="1" dirty="0" smtClean="0"/>
              <a:t>Secure branch office connectivity over the Internet. </a:t>
            </a:r>
          </a:p>
          <a:p>
            <a:pPr marL="1097280" lvl="3" indent="0">
              <a:buNone/>
            </a:pPr>
            <a:r>
              <a:rPr lang="en-US" dirty="0"/>
              <a:t> </a:t>
            </a:r>
            <a:r>
              <a:rPr lang="en-US" dirty="0" smtClean="0"/>
              <a:t>e.g. VPN in order to reduce the cost and network management overhead. </a:t>
            </a:r>
          </a:p>
          <a:p>
            <a:pPr lvl="1"/>
            <a:r>
              <a:rPr lang="en-US" b="1" dirty="0" smtClean="0"/>
              <a:t>Secure remote access over the Internet. </a:t>
            </a:r>
          </a:p>
          <a:p>
            <a:pPr marL="640080" lvl="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e.g. the employee can make a local call to the ISP and gain secured access to a company network without travelling.</a:t>
            </a:r>
          </a:p>
          <a:p>
            <a:pPr lvl="1"/>
            <a:r>
              <a:rPr lang="en-US" b="1" dirty="0" smtClean="0"/>
              <a:t>Establishing extranet and intranet connectivity with partner.</a:t>
            </a:r>
          </a:p>
          <a:p>
            <a:pPr marL="640080" lvl="2" indent="0">
              <a:buNone/>
            </a:pPr>
            <a:r>
              <a:rPr lang="en-US" dirty="0" smtClean="0"/>
              <a:t>Organizations can communicate with each other </a:t>
            </a:r>
            <a:r>
              <a:rPr lang="en-US" dirty="0" err="1" smtClean="0"/>
              <a:t>securly</a:t>
            </a:r>
            <a:r>
              <a:rPr lang="en-US" dirty="0" smtClean="0"/>
              <a:t>. </a:t>
            </a:r>
          </a:p>
          <a:p>
            <a:pPr lvl="1"/>
            <a:r>
              <a:rPr lang="en-US" b="1" dirty="0" smtClean="0"/>
              <a:t>Enhancing electronic commerce security</a:t>
            </a:r>
          </a:p>
          <a:p>
            <a:pPr marL="640080" lvl="2" indent="0">
              <a:buNone/>
            </a:pPr>
            <a:r>
              <a:rPr lang="en-US" dirty="0" smtClean="0"/>
              <a:t>By applying the encryption and authentication for data transmitted.</a:t>
            </a:r>
          </a:p>
          <a:p>
            <a:pPr marL="32004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8009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Tunneling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i="1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b="1" i="1" smtClean="0">
                <a:solidFill>
                  <a:srgbClr val="00B050"/>
                </a:solidFill>
              </a:rPr>
              <a:t>Compulsory </a:t>
            </a:r>
            <a:r>
              <a:rPr lang="en-US" b="1" i="1" dirty="0">
                <a:solidFill>
                  <a:srgbClr val="00B050"/>
                </a:solidFill>
              </a:rPr>
              <a:t>tunnels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12" y="1717358"/>
            <a:ext cx="8376581" cy="285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590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IPSec</a:t>
            </a:r>
            <a:r>
              <a:rPr lang="en-US" dirty="0" smtClean="0"/>
              <a:t> Scenario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EAC4-F632-465B-A9BE-BE29AA561740}" type="datetime5">
              <a:rPr lang="en-GB" smtClean="0"/>
              <a:pPr/>
              <a:t>25-Feb-15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439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664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IPSec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058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+mj-lt"/>
              </a:rPr>
              <a:t>IP services and functions </a:t>
            </a:r>
          </a:p>
          <a:p>
            <a:pPr lvl="1"/>
            <a:r>
              <a:rPr lang="en-US" dirty="0" smtClean="0">
                <a:latin typeface="+mj-lt"/>
              </a:rPr>
              <a:t>Encryption of user data and privacy. 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Authentication of the integrity of a message to ensure that is not changed. </a:t>
            </a:r>
          </a:p>
          <a:p>
            <a:pPr marL="365760" lvl="1" indent="0">
              <a:buNone/>
            </a:pP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Protection against certain types of security attacks such as replay attacks. 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Ability for devices to negotiate the security algorithm and the required keys. </a:t>
            </a:r>
          </a:p>
        </p:txBody>
      </p:sp>
    </p:spTree>
    <p:extLst>
      <p:ext uri="{BB962C8B-B14F-4D97-AF65-F5344CB8AC3E}">
        <p14:creationId xmlns:p14="http://schemas.microsoft.com/office/powerpoint/2010/main" xmlns="" val="18217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  </a:t>
            </a:r>
            <a:r>
              <a:rPr lang="en-US" b="1" dirty="0" err="1" smtClean="0"/>
              <a:t>IPSec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915400" cy="5059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IPSec operation </a:t>
            </a:r>
          </a:p>
          <a:p>
            <a:r>
              <a:rPr lang="en-US" sz="2800" dirty="0" smtClean="0"/>
              <a:t>When two devices (user hosts, or intermediate devices such as routers and firewalls) want to engage in a secure communication, they set up a secure path between themselves that may traverse across many insecure intermediate systems.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Devices must agree on a set of security protocols such that each one sends data in a format that the other can understand.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Devices must decide on an encryption algorithm.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Devices must exchange keys. </a:t>
            </a:r>
          </a:p>
          <a:p>
            <a:endParaRPr lang="en-US" sz="2800" dirty="0">
              <a:latin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IPSec provide confidentiality and authentication to the IP layer.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616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2395</Words>
  <Application>Microsoft Office PowerPoint</Application>
  <PresentationFormat>On-screen Show (4:3)</PresentationFormat>
  <Paragraphs>306</Paragraphs>
  <Slides>60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Median</vt:lpstr>
      <vt:lpstr>NET 536 Network Security</vt:lpstr>
      <vt:lpstr> lecture contents: </vt:lpstr>
      <vt:lpstr>Slide 3</vt:lpstr>
      <vt:lpstr>Introduction</vt:lpstr>
      <vt:lpstr>TCP/IP protocol suite and IPSec</vt:lpstr>
      <vt:lpstr> Application of IP</vt:lpstr>
      <vt:lpstr>An IPSec Scenario</vt:lpstr>
      <vt:lpstr> IPSec</vt:lpstr>
      <vt:lpstr>  IPSec</vt:lpstr>
      <vt:lpstr>IPSec</vt:lpstr>
      <vt:lpstr>IPSec</vt:lpstr>
      <vt:lpstr>IPSec</vt:lpstr>
      <vt:lpstr>IPSec</vt:lpstr>
      <vt:lpstr>IPSec </vt:lpstr>
      <vt:lpstr>IPSec</vt:lpstr>
      <vt:lpstr>IPSec Modes</vt:lpstr>
      <vt:lpstr>IPSec </vt:lpstr>
      <vt:lpstr>Transport Mode</vt:lpstr>
      <vt:lpstr>Tunnel Mode</vt:lpstr>
      <vt:lpstr>Tunnel Mode</vt:lpstr>
      <vt:lpstr>  IPSec Authentication Header (AH)  </vt:lpstr>
      <vt:lpstr> IPSec Authentication Header (AH) Protocol in transport mode  </vt:lpstr>
      <vt:lpstr> Authentication Header (AH) Protocol in transport mode </vt:lpstr>
      <vt:lpstr>Encapsulating Security Payload (ESP) Protocol</vt:lpstr>
      <vt:lpstr>Encapsulating Security Payload (ESP)</vt:lpstr>
      <vt:lpstr>Encapsulating Security Payload (ESP) Protocol in transport mode</vt:lpstr>
      <vt:lpstr>Encapsulating Security Payload (ESP) Protocol in transport mode</vt:lpstr>
      <vt:lpstr>Slide 28</vt:lpstr>
      <vt:lpstr>AH Versus ESP</vt:lpstr>
      <vt:lpstr>Services Provided by IPSec</vt:lpstr>
      <vt:lpstr>Services Provided by IPSec</vt:lpstr>
      <vt:lpstr>Services Provided by IPSec</vt:lpstr>
      <vt:lpstr>Anti-replay mechanism </vt:lpstr>
      <vt:lpstr>Anti-replay mechanism </vt:lpstr>
      <vt:lpstr>Anti-replay mechanism </vt:lpstr>
      <vt:lpstr>Anti-replay mechanism </vt:lpstr>
      <vt:lpstr>IPSec </vt:lpstr>
      <vt:lpstr>Security Policy and Security Policy  Database</vt:lpstr>
      <vt:lpstr>Security Association (SA)</vt:lpstr>
      <vt:lpstr>Simple inbound and outbound security associations</vt:lpstr>
      <vt:lpstr>Security Association Database (SADB)</vt:lpstr>
      <vt:lpstr>Security Parameter Index (SPI)</vt:lpstr>
      <vt:lpstr>Security Associations(SAs) and the Security Association Database (SAD)</vt:lpstr>
      <vt:lpstr>Security Associations(SAs) and the Security Association Database (SAD)</vt:lpstr>
      <vt:lpstr>Slide 45</vt:lpstr>
      <vt:lpstr>   Authentication check principles:    </vt:lpstr>
      <vt:lpstr>  Authentication check principles   </vt:lpstr>
      <vt:lpstr>             Message authentication code(MAC):  </vt:lpstr>
      <vt:lpstr>             Message authentication code(MAC):  </vt:lpstr>
      <vt:lpstr>Slide 50</vt:lpstr>
      <vt:lpstr>Slide 51</vt:lpstr>
      <vt:lpstr>Slide 52</vt:lpstr>
      <vt:lpstr>Virtual private networks  </vt:lpstr>
      <vt:lpstr>Virtual private networks  </vt:lpstr>
      <vt:lpstr>Virtual private networks  </vt:lpstr>
      <vt:lpstr>Virtual private networks  </vt:lpstr>
      <vt:lpstr>Virtual private networks  </vt:lpstr>
      <vt:lpstr>Tunneling </vt:lpstr>
      <vt:lpstr>Tunneling </vt:lpstr>
      <vt:lpstr>Tunneling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Amal</dc:creator>
  <cp:lastModifiedBy>Shuroog</cp:lastModifiedBy>
  <cp:revision>111</cp:revision>
  <dcterms:created xsi:type="dcterms:W3CDTF">2010-02-18T11:21:06Z</dcterms:created>
  <dcterms:modified xsi:type="dcterms:W3CDTF">2015-02-25T19:05:05Z</dcterms:modified>
</cp:coreProperties>
</file>