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sldIdLst>
    <p:sldId id="349" r:id="rId2"/>
    <p:sldId id="345" r:id="rId3"/>
    <p:sldId id="355" r:id="rId4"/>
    <p:sldId id="350" r:id="rId5"/>
    <p:sldId id="346" r:id="rId6"/>
    <p:sldId id="347" r:id="rId7"/>
    <p:sldId id="348" r:id="rId8"/>
    <p:sldId id="351" r:id="rId9"/>
    <p:sldId id="352" r:id="rId10"/>
    <p:sldId id="353" r:id="rId11"/>
    <p:sldId id="354" r:id="rId12"/>
    <p:sldId id="357" r:id="rId13"/>
    <p:sldId id="3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3" autoAdjust="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147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045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646B-55E0-427C-AFF0-1FBCA447F298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A98B24B-E5E6-48A8-B7F6-A1DF958569A1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9EAC4-F632-465B-A9BE-BE29AA561740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1605-4D8E-4FA6-81DA-9D757CE71F6E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46B7CB-C041-4787-B6DC-DAB688A30E96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3FA86A-9FA5-4247-B3D0-592EB20291FE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5CFEB-5219-408E-85B2-88F5EEE70346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CAB01-0E77-4BEE-9AD7-8148EA0B71E2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CA3C764-F32B-4021-9581-DD0BC4450052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3BA5C-75E4-4AF8-ACCF-D94D37B7730B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2" descr="http://blogs.zdnet.com/security/images/java_logo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15000"/>
            <a:ext cx="609600" cy="970483"/>
          </a:xfrm>
          <a:prstGeom prst="rect">
            <a:avLst/>
          </a:prstGeom>
          <a:noFill/>
        </p:spPr>
      </p:pic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4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</a:t>
            </a:r>
            <a:r>
              <a:rPr lang="en-US" dirty="0" smtClean="0"/>
              <a:t>Security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Lecture 1: </a:t>
            </a:r>
            <a:r>
              <a:rPr lang="en-US" sz="2400" dirty="0" smtClean="0"/>
              <a:t>Foundation of Network </a:t>
            </a:r>
            <a:r>
              <a:rPr lang="en-US" sz="2400" dirty="0" smtClean="0"/>
              <a:t>Security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533400" cy="244475"/>
          </a:xfrm>
        </p:spPr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Security Trinity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2000" cy="4648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Prevention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in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developping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network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schemes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emphasize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preventive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over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 It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more efficient and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much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effective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prevent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attack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repond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one.</a:t>
            </a:r>
          </a:p>
          <a:p>
            <a:pPr marL="0" indent="0" algn="just">
              <a:buNone/>
            </a:pPr>
            <a:r>
              <a:rPr lang="fr-FR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once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preventive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fail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procedures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put in place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immediatly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araised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attack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fr-FR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develop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plan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identifies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appropriate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atatck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responsable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execute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actions,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appropriate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action ?)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55716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610600" cy="869950"/>
          </a:xfrm>
        </p:spPr>
        <p:txBody>
          <a:bodyPr>
            <a:normAutofit fontScale="90000"/>
          </a:bodyPr>
          <a:lstStyle/>
          <a:p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Challenges of computer and network </a:t>
            </a:r>
            <a:r>
              <a:rPr lang="fr-FR" altLang="en-US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153400" cy="4419600"/>
          </a:xfrm>
        </p:spPr>
        <p:txBody>
          <a:bodyPr>
            <a:normAutofit fontScale="92500" lnSpcReduction="10000"/>
          </a:bodyPr>
          <a:lstStyle/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not simple as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might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first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appear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the novice</a:t>
            </a:r>
            <a:r>
              <a:rPr lang="fr-FR" alt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consider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potential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attacks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. Security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typically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involve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paticular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Having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designed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various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decide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use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them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logical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sense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points in a network are certain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needed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layer or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layers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architecture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mechanisms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placed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fr-FR" alt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767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610600" cy="869950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Conclusion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458200" cy="4724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200" dirty="0" smtClean="0"/>
              <a:t>◆ The </a:t>
            </a:r>
            <a:r>
              <a:rPr lang="en-US" sz="3200" b="1" dirty="0" smtClean="0"/>
              <a:t>Open Systems Interconnection (OSI) security architecture provides </a:t>
            </a:r>
            <a:r>
              <a:rPr lang="en-US" sz="3200" dirty="0" smtClean="0"/>
              <a:t>a systematic framework for defining security attacks, mechanisms, and services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◆ </a:t>
            </a:r>
            <a:r>
              <a:rPr lang="en-US" sz="3200" b="1" dirty="0" smtClean="0"/>
              <a:t>Security attacks are classified as either passive attacks, which include </a:t>
            </a:r>
            <a:r>
              <a:rPr lang="en-US" sz="3200" dirty="0" smtClean="0"/>
              <a:t>unauthorized reading of a message of file and traffic analysis or active attacks, such as modification of messages or files, and denial of service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◆ A </a:t>
            </a:r>
            <a:r>
              <a:rPr lang="en-US" sz="3200" b="1" dirty="0" smtClean="0"/>
              <a:t>security mechanism is any process (or a device incorporating such a </a:t>
            </a:r>
            <a:r>
              <a:rPr lang="en-US" sz="3200" dirty="0" smtClean="0"/>
              <a:t>process) that is designed to detect, prevent, or recover from a security attack. Examples of mechanisms are encryption algorithms, digital signatures, and authentication protocols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◆ </a:t>
            </a:r>
            <a:r>
              <a:rPr lang="en-US" sz="3200" b="1" dirty="0" smtClean="0"/>
              <a:t>Security services include authentication, access control, data </a:t>
            </a:r>
            <a:r>
              <a:rPr lang="en-US" sz="3200" b="1" dirty="0" err="1" smtClean="0"/>
              <a:t>confidentiality,</a:t>
            </a:r>
            <a:r>
              <a:rPr lang="en-US" sz="3200" dirty="0" err="1" smtClean="0"/>
              <a:t>data</a:t>
            </a:r>
            <a:r>
              <a:rPr lang="en-US" sz="3200" dirty="0" smtClean="0"/>
              <a:t> integrity, </a:t>
            </a:r>
            <a:r>
              <a:rPr lang="en-US" sz="3200" dirty="0" err="1" smtClean="0"/>
              <a:t>nonrepudiation</a:t>
            </a:r>
            <a:r>
              <a:rPr lang="en-US" sz="3200" dirty="0" smtClean="0"/>
              <a:t>, and availability.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57767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19A39A-DE17-4F7B-8932-6C19FDDBCA6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8229600" cy="4495800"/>
          </a:xfrm>
        </p:spPr>
        <p:txBody>
          <a:bodyPr/>
          <a:lstStyle/>
          <a:p>
            <a:r>
              <a:rPr lang="en-US" dirty="0" smtClean="0"/>
              <a:t>William Stallings, ”Cryptography and Network Security”, Prentice </a:t>
            </a:r>
            <a:r>
              <a:rPr lang="en-US" dirty="0" smtClean="0"/>
              <a:t>Hall, 5</a:t>
            </a:r>
            <a:r>
              <a:rPr lang="en-US" baseline="30000" dirty="0" smtClean="0"/>
              <a:t>th</a:t>
            </a:r>
            <a:r>
              <a:rPr lang="en-US" dirty="0" smtClean="0"/>
              <a:t> edition </a:t>
            </a:r>
            <a:r>
              <a:rPr lang="en-US" smtClean="0"/>
              <a:t>( chapter #1 )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Computer Security vs Network Security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 </a:t>
            </a:r>
            <a:r>
              <a:rPr lang="fr-FR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</a:t>
            </a:r>
            <a:endParaRPr lang="fr-FR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Passive </a:t>
            </a:r>
            <a:r>
              <a:rPr lang="fr-FR" altLang="en-US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Vs Active </a:t>
            </a:r>
            <a:r>
              <a:rPr lang="fr-FR" altLang="en-US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attack</a:t>
            </a:r>
            <a:endParaRPr lang="fr-FR" alt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Why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computer 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and network </a:t>
            </a:r>
            <a:r>
              <a:rPr lang="fr-FR" altLang="en-US" b="1" dirty="0" err="1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altLang="en-US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is</a:t>
            </a: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important</a:t>
            </a: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Network Security Services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 Trinity</a:t>
            </a:r>
            <a:endParaRPr 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Challenges of computer and network </a:t>
            </a:r>
            <a:r>
              <a:rPr lang="fr-FR" altLang="en-US" b="1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security</a:t>
            </a:r>
            <a:endParaRPr lang="fr-FR" altLang="en-US" b="1" dirty="0" smtClean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Conclusion </a:t>
            </a:r>
            <a:endParaRPr lang="fr-FR" alt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lecture contents:</a:t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pPr/>
              <a:t>27-Jan-15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fr-FR" altLang="en-US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involves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implementing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secure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a single computer (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protecting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the ressources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stored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computer).</a:t>
            </a:r>
          </a:p>
          <a:p>
            <a:pPr algn="just">
              <a:lnSpc>
                <a:spcPct val="90000"/>
              </a:lnSpc>
            </a:pPr>
            <a:endParaRPr lang="fr-FR" alt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Network </a:t>
            </a:r>
            <a:r>
              <a:rPr lang="fr-FR" altLang="en-US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involves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protecting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all the ressources on a network.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must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consider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the computers on the network but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network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devices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and data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transmitted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latin typeface="Times New Roman" pitchFamily="18" charset="0"/>
                <a:cs typeface="Times New Roman" pitchFamily="18" charset="0"/>
              </a:rPr>
              <a:t>across</a:t>
            </a:r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 the network.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Computer Security vs Network Security</a:t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pPr/>
              <a:t>27-Jan-15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798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fr-FR" altLang="en-US" dirty="0" smtClean="0"/>
              <a:t>Security </a:t>
            </a:r>
            <a:r>
              <a:rPr lang="fr-FR" altLang="en-US" dirty="0" err="1" smtClean="0"/>
              <a:t>attack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is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any</a:t>
            </a:r>
            <a:r>
              <a:rPr lang="fr-FR" altLang="en-US" dirty="0" smtClean="0"/>
              <a:t> </a:t>
            </a:r>
            <a:r>
              <a:rPr lang="fr-FR" altLang="en-US" dirty="0"/>
              <a:t>action </a:t>
            </a:r>
            <a:r>
              <a:rPr lang="fr-FR" altLang="en-US" dirty="0" err="1"/>
              <a:t>that</a:t>
            </a:r>
            <a:r>
              <a:rPr lang="fr-FR" altLang="en-US" dirty="0"/>
              <a:t> comprises the </a:t>
            </a:r>
            <a:r>
              <a:rPr lang="fr-FR" altLang="en-US" dirty="0" err="1"/>
              <a:t>security</a:t>
            </a:r>
            <a:r>
              <a:rPr lang="fr-FR" altLang="en-US" dirty="0"/>
              <a:t> of </a:t>
            </a:r>
            <a:r>
              <a:rPr lang="fr-FR" altLang="en-US" dirty="0" smtClean="0"/>
              <a:t>information </a:t>
            </a:r>
            <a:r>
              <a:rPr lang="fr-FR" altLang="en-US" dirty="0" err="1"/>
              <a:t>owned</a:t>
            </a:r>
            <a:r>
              <a:rPr lang="fr-FR" altLang="en-US" dirty="0"/>
              <a:t> by an  </a:t>
            </a:r>
            <a:r>
              <a:rPr lang="fr-FR" altLang="en-US" dirty="0" err="1"/>
              <a:t>organization</a:t>
            </a:r>
            <a:r>
              <a:rPr lang="fr-FR" altLang="en-US" dirty="0" smtClean="0"/>
              <a:t>.</a:t>
            </a:r>
          </a:p>
          <a:p>
            <a:pPr algn="just">
              <a:lnSpc>
                <a:spcPct val="90000"/>
              </a:lnSpc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en-US" b="1" dirty="0">
                <a:solidFill>
                  <a:srgbClr val="0033CC"/>
                </a:solidFill>
              </a:rPr>
              <a:t>Security </a:t>
            </a:r>
            <a:r>
              <a:rPr lang="fr-FR" altLang="en-US" b="1" dirty="0" err="1" smtClean="0">
                <a:solidFill>
                  <a:srgbClr val="0033CC"/>
                </a:solidFill>
              </a:rPr>
              <a:t>attack</a:t>
            </a:r>
            <a:endParaRPr lang="fr-F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8660A-46B4-4F3A-BFE2-10C1C1869126}" type="datetime5">
              <a:rPr lang="en-GB" smtClean="0"/>
              <a:pPr/>
              <a:t>27-Jan-15</a:t>
            </a:fld>
            <a:endParaRPr lang="en-US"/>
          </a:p>
        </p:txBody>
      </p:sp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657600"/>
            <a:ext cx="5302250" cy="281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01144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273050"/>
            <a:ext cx="8458200" cy="869950"/>
          </a:xfrm>
        </p:spPr>
        <p:txBody>
          <a:bodyPr>
            <a:noAutofit/>
          </a:bodyPr>
          <a:lstStyle/>
          <a:p>
            <a:r>
              <a:rPr lang="fr-FR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Passive </a:t>
            </a:r>
            <a:r>
              <a:rPr lang="fr-FR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attack</a:t>
            </a:r>
            <a:r>
              <a:rPr lang="fr-FR" alt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Vs Active </a:t>
            </a:r>
            <a:r>
              <a:rPr lang="fr-FR" alt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attack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962400" cy="4038600"/>
          </a:xfrm>
        </p:spPr>
        <p:txBody>
          <a:bodyPr>
            <a:normAutofit fontScale="62500" lnSpcReduction="20000"/>
          </a:bodyPr>
          <a:lstStyle/>
          <a:p>
            <a:pPr algn="just">
              <a:buFontTx/>
              <a:buChar char="•"/>
            </a:pPr>
            <a:r>
              <a:rPr lang="fr-FR" altLang="en-US" sz="3400" dirty="0" err="1"/>
              <a:t>Attempts</a:t>
            </a:r>
            <a:r>
              <a:rPr lang="fr-FR" altLang="en-US" sz="3400" dirty="0"/>
              <a:t> to </a:t>
            </a:r>
            <a:r>
              <a:rPr lang="fr-FR" altLang="en-US" sz="3400" dirty="0" err="1"/>
              <a:t>learn</a:t>
            </a:r>
            <a:r>
              <a:rPr lang="fr-FR" altLang="en-US" sz="3400" dirty="0"/>
              <a:t> or </a:t>
            </a:r>
            <a:r>
              <a:rPr lang="fr-FR" altLang="en-US" sz="3400" dirty="0" err="1"/>
              <a:t>make</a:t>
            </a:r>
            <a:r>
              <a:rPr lang="fr-FR" altLang="en-US" sz="3400" dirty="0"/>
              <a:t> use of information </a:t>
            </a:r>
            <a:r>
              <a:rPr lang="fr-FR" altLang="en-US" sz="3400" dirty="0" err="1"/>
              <a:t>from</a:t>
            </a:r>
            <a:r>
              <a:rPr lang="fr-FR" altLang="en-US" sz="3400" dirty="0"/>
              <a:t> the system but </a:t>
            </a:r>
            <a:r>
              <a:rPr lang="fr-FR" altLang="en-US" sz="3400" dirty="0" err="1"/>
              <a:t>does</a:t>
            </a:r>
            <a:r>
              <a:rPr lang="fr-FR" altLang="en-US" sz="3400" dirty="0"/>
              <a:t> not affect system ressources.</a:t>
            </a:r>
          </a:p>
          <a:p>
            <a:pPr algn="just">
              <a:buFontTx/>
              <a:buChar char="•"/>
            </a:pPr>
            <a:r>
              <a:rPr lang="fr-FR" altLang="en-US" sz="3400" dirty="0"/>
              <a:t>The goal </a:t>
            </a:r>
            <a:r>
              <a:rPr lang="fr-FR" altLang="en-US" sz="3400" dirty="0" err="1"/>
              <a:t>is</a:t>
            </a:r>
            <a:r>
              <a:rPr lang="fr-FR" altLang="en-US" sz="3400" dirty="0"/>
              <a:t> to </a:t>
            </a:r>
            <a:r>
              <a:rPr lang="fr-FR" altLang="en-US" sz="3400" dirty="0" err="1"/>
              <a:t>obtain</a:t>
            </a:r>
            <a:r>
              <a:rPr lang="fr-FR" altLang="en-US" sz="3400" dirty="0"/>
              <a:t> information </a:t>
            </a:r>
            <a:r>
              <a:rPr lang="fr-FR" altLang="en-US" sz="3400" dirty="0" err="1"/>
              <a:t>that</a:t>
            </a:r>
            <a:r>
              <a:rPr lang="fr-FR" altLang="en-US" sz="3400" dirty="0"/>
              <a:t> </a:t>
            </a:r>
            <a:r>
              <a:rPr lang="fr-FR" altLang="en-US" sz="3400" dirty="0" err="1"/>
              <a:t>is</a:t>
            </a:r>
            <a:r>
              <a:rPr lang="fr-FR" altLang="en-US" sz="3400" dirty="0"/>
              <a:t> </a:t>
            </a:r>
            <a:r>
              <a:rPr lang="fr-FR" altLang="en-US" sz="3400" dirty="0" err="1"/>
              <a:t>being</a:t>
            </a:r>
            <a:r>
              <a:rPr lang="fr-FR" altLang="en-US" sz="3400" dirty="0"/>
              <a:t> </a:t>
            </a:r>
            <a:r>
              <a:rPr lang="fr-FR" altLang="en-US" sz="3400" dirty="0" err="1"/>
              <a:t>transmitted</a:t>
            </a:r>
            <a:r>
              <a:rPr lang="fr-FR" altLang="en-US" sz="3400" dirty="0"/>
              <a:t>.</a:t>
            </a:r>
          </a:p>
          <a:p>
            <a:pPr algn="just">
              <a:buFontTx/>
              <a:buChar char="•"/>
            </a:pPr>
            <a:r>
              <a:rPr lang="fr-FR" altLang="en-US" sz="3400" dirty="0" err="1"/>
              <a:t>Telephone</a:t>
            </a:r>
            <a:r>
              <a:rPr lang="fr-FR" altLang="en-US" sz="3400" dirty="0"/>
              <a:t> </a:t>
            </a:r>
            <a:r>
              <a:rPr lang="fr-FR" altLang="en-US" sz="3400" dirty="0" err="1"/>
              <a:t>converstaion</a:t>
            </a:r>
            <a:r>
              <a:rPr lang="fr-FR" altLang="en-US" sz="3400" dirty="0"/>
              <a:t>, </a:t>
            </a:r>
            <a:r>
              <a:rPr lang="fr-FR" altLang="en-US" sz="3400" dirty="0" err="1"/>
              <a:t>electronic</a:t>
            </a:r>
            <a:r>
              <a:rPr lang="fr-FR" altLang="en-US" sz="3400" dirty="0"/>
              <a:t> e-mail message…</a:t>
            </a:r>
          </a:p>
          <a:p>
            <a:pPr algn="just">
              <a:buFontTx/>
              <a:buChar char="•"/>
            </a:pPr>
            <a:r>
              <a:rPr lang="fr-FR" altLang="en-US" sz="3400" dirty="0"/>
              <a:t>This type of </a:t>
            </a:r>
            <a:r>
              <a:rPr lang="fr-FR" altLang="en-US" sz="3400" dirty="0" err="1"/>
              <a:t>attack</a:t>
            </a:r>
            <a:r>
              <a:rPr lang="fr-FR" altLang="en-US" sz="3400" dirty="0"/>
              <a:t> </a:t>
            </a:r>
            <a:r>
              <a:rPr lang="fr-FR" altLang="en-US" sz="3400" dirty="0" err="1"/>
              <a:t>is</a:t>
            </a:r>
            <a:r>
              <a:rPr lang="fr-FR" altLang="en-US" sz="3400" dirty="0"/>
              <a:t> </a:t>
            </a:r>
            <a:r>
              <a:rPr lang="fr-FR" altLang="en-US" sz="3400" dirty="0" err="1"/>
              <a:t>difficult</a:t>
            </a:r>
            <a:r>
              <a:rPr lang="fr-FR" altLang="en-US" sz="3400" dirty="0"/>
              <a:t> to </a:t>
            </a:r>
            <a:r>
              <a:rPr lang="fr-FR" altLang="en-US" sz="3400" dirty="0" err="1"/>
              <a:t>detect</a:t>
            </a:r>
            <a:r>
              <a:rPr lang="fr-FR" altLang="en-US" sz="3400" dirty="0"/>
              <a:t> (</a:t>
            </a:r>
            <a:r>
              <a:rPr lang="fr-FR" altLang="en-US" sz="3400" dirty="0" err="1"/>
              <a:t>it</a:t>
            </a:r>
            <a:r>
              <a:rPr lang="fr-FR" altLang="en-US" sz="3400" dirty="0"/>
              <a:t> </a:t>
            </a:r>
            <a:r>
              <a:rPr lang="fr-FR" altLang="en-US" sz="3400" dirty="0" err="1"/>
              <a:t>does</a:t>
            </a:r>
            <a:r>
              <a:rPr lang="fr-FR" altLang="en-US" sz="3400" dirty="0"/>
              <a:t> not </a:t>
            </a:r>
            <a:r>
              <a:rPr lang="fr-FR" altLang="en-US" sz="3400" dirty="0" err="1"/>
              <a:t>involve</a:t>
            </a:r>
            <a:r>
              <a:rPr lang="fr-FR" altLang="en-US" sz="3400" dirty="0"/>
              <a:t> </a:t>
            </a:r>
            <a:r>
              <a:rPr lang="fr-FR" altLang="en-US" sz="3400" dirty="0" err="1"/>
              <a:t>any</a:t>
            </a:r>
            <a:r>
              <a:rPr lang="fr-FR" altLang="en-US" sz="3400" dirty="0"/>
              <a:t> </a:t>
            </a:r>
            <a:r>
              <a:rPr lang="fr-FR" altLang="en-US" sz="3400" dirty="0" err="1"/>
              <a:t>alteration</a:t>
            </a:r>
            <a:r>
              <a:rPr lang="fr-FR" altLang="en-US" sz="3400" dirty="0"/>
              <a:t> in data).</a:t>
            </a: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•"/>
            </a:pPr>
            <a:r>
              <a:rPr lang="fr-FR" altLang="en-US" sz="2400" dirty="0" err="1"/>
              <a:t>Attempts</a:t>
            </a:r>
            <a:r>
              <a:rPr lang="fr-FR" altLang="en-US" sz="2400" dirty="0"/>
              <a:t> to </a:t>
            </a:r>
            <a:r>
              <a:rPr lang="fr-FR" altLang="en-US" sz="2400" dirty="0" err="1"/>
              <a:t>involve</a:t>
            </a:r>
            <a:r>
              <a:rPr lang="fr-FR" altLang="en-US" sz="2400" dirty="0"/>
              <a:t> </a:t>
            </a:r>
            <a:r>
              <a:rPr lang="fr-FR" altLang="en-US" sz="2400" dirty="0" err="1"/>
              <a:t>some</a:t>
            </a:r>
            <a:r>
              <a:rPr lang="fr-FR" altLang="en-US" sz="2400" dirty="0"/>
              <a:t> modification of the data </a:t>
            </a:r>
            <a:r>
              <a:rPr lang="fr-FR" altLang="en-US" sz="2400" dirty="0" err="1"/>
              <a:t>stream</a:t>
            </a:r>
            <a:r>
              <a:rPr lang="fr-FR" altLang="en-US" sz="2400" dirty="0"/>
              <a:t> or the </a:t>
            </a:r>
            <a:r>
              <a:rPr lang="fr-FR" altLang="en-US" sz="2400" dirty="0" err="1"/>
              <a:t>creation</a:t>
            </a:r>
            <a:r>
              <a:rPr lang="fr-FR" altLang="en-US" sz="2400" dirty="0"/>
              <a:t> of a false </a:t>
            </a:r>
            <a:r>
              <a:rPr lang="fr-FR" altLang="en-US" sz="2400" dirty="0" err="1"/>
              <a:t>stream</a:t>
            </a:r>
            <a:r>
              <a:rPr lang="fr-FR" altLang="en-US" sz="2400" dirty="0"/>
              <a:t>.</a:t>
            </a:r>
          </a:p>
          <a:p>
            <a:pPr algn="just">
              <a:buFontTx/>
              <a:buChar char="•"/>
            </a:pPr>
            <a:r>
              <a:rPr lang="fr-FR" altLang="en-US" sz="2400" dirty="0" smtClean="0"/>
              <a:t> This type of </a:t>
            </a:r>
            <a:r>
              <a:rPr lang="fr-FR" altLang="en-US" sz="2400" dirty="0" err="1" smtClean="0"/>
              <a:t>attack</a:t>
            </a:r>
            <a:r>
              <a:rPr lang="fr-FR" altLang="en-US" sz="2400" dirty="0" smtClean="0"/>
              <a:t> </a:t>
            </a:r>
            <a:r>
              <a:rPr lang="fr-FR" altLang="en-US" sz="2400" dirty="0" err="1" smtClean="0"/>
              <a:t>is</a:t>
            </a:r>
            <a:r>
              <a:rPr lang="fr-FR" altLang="en-US" sz="2400" dirty="0" smtClean="0"/>
              <a:t> </a:t>
            </a:r>
            <a:r>
              <a:rPr lang="fr-FR" altLang="en-US" sz="2400" dirty="0" err="1" smtClean="0"/>
              <a:t>easier</a:t>
            </a:r>
            <a:r>
              <a:rPr lang="fr-FR" altLang="en-US" sz="2400" dirty="0" smtClean="0"/>
              <a:t> to </a:t>
            </a:r>
            <a:r>
              <a:rPr lang="fr-FR" altLang="en-US" sz="2400" dirty="0" err="1" smtClean="0"/>
              <a:t>detect</a:t>
            </a:r>
            <a:r>
              <a:rPr lang="fr-FR" altLang="en-US" sz="2400" dirty="0" smtClean="0"/>
              <a:t> </a:t>
            </a:r>
            <a:r>
              <a:rPr lang="fr-FR" altLang="en-US" sz="2400" dirty="0" err="1" smtClean="0"/>
              <a:t>than</a:t>
            </a:r>
            <a:r>
              <a:rPr lang="fr-FR" altLang="en-US" sz="2400" dirty="0" smtClean="0"/>
              <a:t> passive </a:t>
            </a:r>
            <a:r>
              <a:rPr lang="fr-FR" altLang="en-US" sz="2400" dirty="0" err="1" smtClean="0"/>
              <a:t>attack</a:t>
            </a:r>
            <a:r>
              <a:rPr lang="fr-FR" altLang="en-US" sz="2400" smtClean="0"/>
              <a:t>. </a:t>
            </a:r>
            <a:endParaRPr lang="fr-FR" alt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Passive attack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Active Attack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57B8327-DB01-4244-94AA-B1192B28D333}" type="datetime5">
              <a:rPr lang="en-GB" smtClean="0"/>
              <a:pPr/>
              <a:t>27-Jan-15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and network </a:t>
            </a:r>
            <a:r>
              <a:rPr lang="fr-FR" altLang="en-US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important?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686800" cy="4343400"/>
          </a:xfrm>
        </p:spPr>
        <p:txBody>
          <a:bodyPr>
            <a:normAutofit fontScale="85000" lnSpcReduction="10000"/>
          </a:bodyPr>
          <a:lstStyle/>
          <a:p>
            <a:pPr marL="609600" indent="-609600" algn="just">
              <a:buFontTx/>
              <a:buAutoNum type="arabicPeriod"/>
            </a:pP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Protect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assests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(hardware and software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609600" indent="-609600" algn="just">
              <a:buFontTx/>
              <a:buAutoNum type="arabicPeriod"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buFontTx/>
              <a:buAutoNum type="arabicPeriod"/>
            </a:pP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Gain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competive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advantage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developping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maintaing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effective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provide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competive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advantage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over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competion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 algn="just">
              <a:buFontTx/>
              <a:buAutoNum type="arabicPeriod"/>
            </a:pP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algn="just">
              <a:buFontTx/>
              <a:buAutoNum type="arabicPeriod"/>
            </a:pP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Keep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job: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one’s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position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within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organization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and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ensure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futur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career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important to put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place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protect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organizational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assests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 algn="just">
              <a:buFontTx/>
              <a:buAutoNum type="arabicPeriod"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853D7-15B6-49E4-9FE7-BF272DC7A2E9}" type="datetime5">
              <a:rPr lang="en-GB" smtClean="0"/>
              <a:pPr/>
              <a:t>27-Jan-15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Network Security Services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62000" y="1676400"/>
            <a:ext cx="7848600" cy="4572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alt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Network </a:t>
            </a:r>
            <a:r>
              <a:rPr lang="fr-FR" alt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provide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one of the 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five services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confidentiality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integrity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authentification, </a:t>
            </a: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nonrepudation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avaialability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/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buFontTx/>
              <a:buAutoNum type="arabicPeriod"/>
            </a:pPr>
            <a:r>
              <a:rPr lang="fr-FR" altLang="en-US" sz="3200" b="1" dirty="0" err="1" smtClean="0">
                <a:latin typeface="Times New Roman" pitchFamily="18" charset="0"/>
                <a:cs typeface="Times New Roman" pitchFamily="18" charset="0"/>
              </a:rPr>
              <a:t>Confidentiality</a:t>
            </a:r>
            <a:r>
              <a:rPr lang="fr-FR" altLang="en-US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altLang="en-US" sz="3200" b="1" dirty="0" err="1" smtClean="0">
                <a:latin typeface="Times New Roman" pitchFamily="18" charset="0"/>
                <a:cs typeface="Times New Roman" pitchFamily="18" charset="0"/>
              </a:rPr>
              <a:t>privacy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33400" indent="-533400" algn="just"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transmitted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message must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sense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intended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receiver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 To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others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the message must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garbage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costumer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communicates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her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bank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expects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her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communication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totaly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confidential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33400" indent="-533400" algn="just"/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C3C8-420D-4DB9-92D6-E0DF905CCEA4}" type="datetime5">
              <a:rPr lang="en-GB" smtClean="0"/>
              <a:pPr/>
              <a:t>27-Jan-15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Network Security Services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915400" cy="5105400"/>
          </a:xfrm>
        </p:spPr>
        <p:txBody>
          <a:bodyPr>
            <a:normAutofit fontScale="55000" lnSpcReduction="20000"/>
          </a:bodyPr>
          <a:lstStyle/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altLang="en-US" sz="3200" b="1" dirty="0" err="1">
                <a:latin typeface="Times New Roman" pitchFamily="18" charset="0"/>
                <a:cs typeface="Times New Roman" pitchFamily="18" charset="0"/>
              </a:rPr>
              <a:t>Integrity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the data must arrive to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receiver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exactly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sent.</a:t>
            </a: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 	for </a:t>
            </a:r>
            <a:r>
              <a:rPr lang="fr-FR" altLang="en-US" sz="3200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: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transferring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100$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changed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for 1000$.</a:t>
            </a:r>
          </a:p>
          <a:p>
            <a:pPr marL="533400" indent="-533400" algn="just">
              <a:lnSpc>
                <a:spcPct val="9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b="1" dirty="0">
                <a:latin typeface="Times New Roman" pitchFamily="18" charset="0"/>
                <a:cs typeface="Times New Roman" pitchFamily="18" charset="0"/>
              </a:rPr>
              <a:t>3. Authentification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receiver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needs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sure of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sender’s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identity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33400" indent="-533400" algn="just">
              <a:lnSpc>
                <a:spcPct val="9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b="1" dirty="0">
                <a:latin typeface="Times New Roman" pitchFamily="18" charset="0"/>
                <a:cs typeface="Times New Roman" pitchFamily="18" charset="0"/>
              </a:rPr>
              <a:t>4.Nonrepudation 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lnSpc>
                <a:spcPct val="90000"/>
              </a:lnSpc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sender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must not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able to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deny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sending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a message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, in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fact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send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>
              <a:lnSpc>
                <a:spcPct val="90000"/>
              </a:lnSpc>
              <a:buNone/>
            </a:pP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fr-FR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b="1" dirty="0" err="1" smtClean="0">
                <a:latin typeface="Times New Roman" pitchFamily="18" charset="0"/>
                <a:cs typeface="Times New Roman" pitchFamily="18" charset="0"/>
              </a:rPr>
              <a:t>Avialability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>
              <a:buNone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availability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 be the property of a system or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system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resource being accessible and usable upon demand by an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authorized system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entity, according to performance specifications for the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system. 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For example: a system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 available if it provides services according to the system design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whenever users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request them</a:t>
            </a:r>
            <a:endParaRPr lang="fr-FR" alt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just"/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C3C8-420D-4DB9-92D6-E0DF905CCEA4}" type="datetime5">
              <a:rPr lang="en-GB" smtClean="0"/>
              <a:pPr/>
              <a:t>27-Jan-15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8844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fr-FR" altLang="en-US" dirty="0" smtClean="0">
                <a:latin typeface="Times New Roman" pitchFamily="18" charset="0"/>
                <a:cs typeface="Times New Roman" pitchFamily="18" charset="0"/>
              </a:rPr>
              <a:t>Trinity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6EDB-4537-483F-AA74-AB333711A024}" type="datetime5">
              <a:rPr lang="en-GB" smtClean="0"/>
              <a:pPr/>
              <a:t>27-Jan-15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8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458200" cy="4419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Network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on: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prevention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response</a:t>
            </a: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fr-FR" altLang="en-US" sz="3200" dirty="0" smtClean="0">
                <a:latin typeface="Times New Roman" pitchFamily="18" charset="0"/>
                <a:cs typeface="Times New Roman" pitchFamily="18" charset="0"/>
              </a:rPr>
              <a:t>Security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trinity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foundation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for all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fr-FR" alt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buNone/>
            </a:pPr>
            <a:endParaRPr lang="fr-FR" alt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3093991" y="2362200"/>
            <a:ext cx="2944813" cy="2447925"/>
            <a:chOff x="2413" y="1639"/>
            <a:chExt cx="1421" cy="1495"/>
          </a:xfrm>
        </p:grpSpPr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2426" y="1933"/>
              <a:ext cx="1270" cy="95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algn="ctr" eaLnBrk="1" hangingPunct="1"/>
              <a:r>
                <a:rPr lang="fr-FR" altLang="en-US" sz="2400" b="1"/>
                <a:t>Security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 rot="-3242369">
              <a:off x="2090" y="1992"/>
              <a:ext cx="867" cy="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Detection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699" y="2855"/>
              <a:ext cx="678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Response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3307666">
              <a:off x="3234" y="2019"/>
              <a:ext cx="980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/>
              <a:r>
                <a:rPr lang="fr-FR" altLang="en-US" sz="2400" b="1"/>
                <a:t>Prevention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97707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859</TotalTime>
  <Words>745</Words>
  <Application>Microsoft Office PowerPoint</Application>
  <PresentationFormat>On-screen Show (4:3)</PresentationFormat>
  <Paragraphs>122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NET 536 Network Security </vt:lpstr>
      <vt:lpstr> lecture contents: </vt:lpstr>
      <vt:lpstr> Computer Security vs Network Security </vt:lpstr>
      <vt:lpstr>Security attack</vt:lpstr>
      <vt:lpstr>Passive attack Vs Active attack</vt:lpstr>
      <vt:lpstr>Why computer and network security is important?</vt:lpstr>
      <vt:lpstr>Network Security Services</vt:lpstr>
      <vt:lpstr>Network Security Services</vt:lpstr>
      <vt:lpstr>Security Trinity</vt:lpstr>
      <vt:lpstr>Security Trinity</vt:lpstr>
      <vt:lpstr>Challenges of computer and network security</vt:lpstr>
      <vt:lpstr>   Conclusion </vt:lpstr>
      <vt:lpstr>References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Shuroog</cp:lastModifiedBy>
  <cp:revision>75</cp:revision>
  <dcterms:created xsi:type="dcterms:W3CDTF">2010-02-18T11:21:06Z</dcterms:created>
  <dcterms:modified xsi:type="dcterms:W3CDTF">2015-01-27T20:36:36Z</dcterms:modified>
</cp:coreProperties>
</file>