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9"/>
  </p:notesMasterIdLst>
  <p:sldIdLst>
    <p:sldId id="349" r:id="rId2"/>
    <p:sldId id="419" r:id="rId3"/>
    <p:sldId id="433" r:id="rId4"/>
    <p:sldId id="434" r:id="rId5"/>
    <p:sldId id="435" r:id="rId6"/>
    <p:sldId id="436" r:id="rId7"/>
    <p:sldId id="43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03" autoAdjust="0"/>
    <p:restoredTop sz="87563" autoAdjust="0"/>
  </p:normalViewPr>
  <p:slideViewPr>
    <p:cSldViewPr>
      <p:cViewPr>
        <p:scale>
          <a:sx n="75" d="100"/>
          <a:sy n="75" d="100"/>
        </p:scale>
        <p:origin x="-14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87542E-3AB6-4FB7-8E9E-3E5F05117DF4}" type="datetimeFigureOut">
              <a:rPr lang="en-US" smtClean="0"/>
              <a:pPr/>
              <a:t>2/22/2015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22646A-22A1-44F4-AF49-C2560E318CFC}" type="slidenum">
              <a:rPr lang="en-US" smtClean="0"/>
              <a:pPr/>
              <a:t>‹#›</a:t>
            </a:fld>
            <a:endParaRPr lang="en-US"/>
          </a:p>
        </p:txBody>
      </p:sp>
    </p:spTree>
    <p:extLst>
      <p:ext uri="{BB962C8B-B14F-4D97-AF65-F5344CB8AC3E}">
        <p14:creationId xmlns:p14="http://schemas.microsoft.com/office/powerpoint/2010/main" xmlns="" val="3671166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22646A-22A1-44F4-AF49-C2560E318CFC}" type="slidenum">
              <a:rPr lang="en-US" smtClean="0"/>
              <a:pPr/>
              <a:t>1</a:t>
            </a:fld>
            <a:endParaRPr lang="en-US"/>
          </a:p>
        </p:txBody>
      </p:sp>
    </p:spTree>
    <p:extLst>
      <p:ext uri="{BB962C8B-B14F-4D97-AF65-F5344CB8AC3E}">
        <p14:creationId xmlns:p14="http://schemas.microsoft.com/office/powerpoint/2010/main" xmlns="" val="35314798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36576"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ctr" anchorCtr="0"/>
          <a:lstStyle>
            <a:lvl1pPr>
              <a:defRPr cap="all" baseline="0">
                <a:solidFill>
                  <a:schemeClr val="accent2"/>
                </a:solidFill>
                <a:effectLst>
                  <a:outerShdw blurRad="38100" dist="38100" dir="2700000" algn="tl">
                    <a:srgbClr val="000000">
                      <a:alpha val="43137"/>
                    </a:srgbClr>
                  </a:outerShdw>
                </a:effectLst>
              </a:defRPr>
            </a:lvl1pPr>
          </a:lstStyle>
          <a:p>
            <a:r>
              <a:rPr kumimoji="0" lang="en-US" dirty="0" smtClean="0"/>
              <a:t>Click to edit Master title style</a:t>
            </a:r>
            <a:endParaRPr kumimoji="0" lang="en-US" dirty="0"/>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7" name="Footer Placeholder 16"/>
          <p:cNvSpPr>
            <a:spLocks noGrp="1"/>
          </p:cNvSpPr>
          <p:nvPr>
            <p:ph type="ftr" sz="quarter" idx="11"/>
          </p:nvPr>
        </p:nvSpPr>
        <p:spPr>
          <a:xfrm>
            <a:off x="304800" y="6096000"/>
            <a:ext cx="1981200" cy="609600"/>
          </a:xfrm>
        </p:spPr>
        <p:txBody>
          <a:bodyPr/>
          <a:lstStyle>
            <a:lvl1pPr algn="l">
              <a:defRPr sz="1600">
                <a:solidFill>
                  <a:schemeClr val="tx1"/>
                </a:solidFill>
              </a:defRPr>
            </a:lvl1pPr>
          </a:lstStyle>
          <a:p>
            <a:r>
              <a:rPr lang="en-US" smtClean="0"/>
              <a:t>Networks and Communication Department</a:t>
            </a:r>
            <a:endParaRPr lang="en-US" dirty="0"/>
          </a:p>
        </p:txBody>
      </p:sp>
      <p:pic>
        <p:nvPicPr>
          <p:cNvPr id="18434"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2" cstate="print"/>
          <a:srcRect l="19661" t="6554" r="17422" b="35773"/>
          <a:stretch>
            <a:fillRect/>
          </a:stretch>
        </p:blipFill>
        <p:spPr bwMode="auto">
          <a:xfrm>
            <a:off x="304800" y="4038600"/>
            <a:ext cx="1995055" cy="1828800"/>
          </a:xfrm>
          <a:prstGeom prst="rect">
            <a:avLst/>
          </a:prstGeom>
          <a:noFill/>
        </p:spPr>
      </p:pic>
      <p:pic>
        <p:nvPicPr>
          <p:cNvPr id="18436" name="Picture 4" descr="جامعة الأميرة نورة بنت عبد الرحمن"/>
          <p:cNvPicPr>
            <a:picLocks noChangeAspect="1" noChangeArrowheads="1"/>
          </p:cNvPicPr>
          <p:nvPr userDrawn="1"/>
        </p:nvPicPr>
        <p:blipFill>
          <a:blip r:embed="rId3" cstate="print"/>
          <a:srcRect/>
          <a:stretch>
            <a:fillRect/>
          </a:stretch>
        </p:blipFill>
        <p:spPr bwMode="auto">
          <a:xfrm>
            <a:off x="2797865" y="685800"/>
            <a:ext cx="3145735" cy="27432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C1646B-55E0-427C-AFF0-1FBCA447F298}" type="datetime5">
              <a:rPr lang="en-GB" smtClean="0"/>
              <a:pPr/>
              <a:t>22-Feb-15</a:t>
            </a:fld>
            <a:endParaRPr lang="en-US"/>
          </a:p>
        </p:txBody>
      </p:sp>
      <p:sp>
        <p:nvSpPr>
          <p:cNvPr id="5" name="Footer Placeholder 4"/>
          <p:cNvSpPr>
            <a:spLocks noGrp="1"/>
          </p:cNvSpPr>
          <p:nvPr>
            <p:ph type="ftr" sz="quarter" idx="11"/>
          </p:nvPr>
        </p:nvSpPr>
        <p:spPr/>
        <p:txBody>
          <a:bodyPr/>
          <a:lstStyle/>
          <a:p>
            <a:r>
              <a:rPr lang="en-US" smtClean="0"/>
              <a:t>Networks and Communication Department</a:t>
            </a:r>
            <a:endParaRPr lang="en-US"/>
          </a:p>
        </p:txBody>
      </p:sp>
      <p:sp>
        <p:nvSpPr>
          <p:cNvPr id="6" name="Slide Number Placeholder 5"/>
          <p:cNvSpPr>
            <a:spLocks noGrp="1"/>
          </p:cNvSpPr>
          <p:nvPr>
            <p:ph type="sldNum" sz="quarter" idx="12"/>
          </p:nvPr>
        </p:nvSpPr>
        <p:spPr/>
        <p:txBody>
          <a:bodyPr/>
          <a:lstStyle/>
          <a:p>
            <a:fld id="{ED19A39A-DE17-4F7B-8932-6C19FDDBCA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A98B24B-E5E6-48A8-B7F6-A1DF958569A1}" type="datetime5">
              <a:rPr lang="en-GB" smtClean="0"/>
              <a:pPr/>
              <a:t>22-Feb-15</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en-US" smtClean="0"/>
              <a:t>Networks and Communication Department</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D19A39A-DE17-4F7B-8932-6C19FDDBCA6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E89EAC4-F632-465B-A9BE-BE29AA561740}" type="datetime5">
              <a:rPr lang="en-GB" smtClean="0"/>
              <a:pPr/>
              <a:t>22-Feb-15</a:t>
            </a:fld>
            <a:endParaRPr lang="en-US"/>
          </a:p>
        </p:txBody>
      </p:sp>
      <p:sp>
        <p:nvSpPr>
          <p:cNvPr id="5" name="Footer Placeholder 4"/>
          <p:cNvSpPr>
            <a:spLocks noGrp="1"/>
          </p:cNvSpPr>
          <p:nvPr>
            <p:ph type="ftr" sz="quarter" idx="11"/>
          </p:nvPr>
        </p:nvSpPr>
        <p:spPr/>
        <p:txBody>
          <a:bodyPr/>
          <a:lstStyle/>
          <a:p>
            <a:r>
              <a:rPr lang="en-US" smtClean="0"/>
              <a:t>Networks and Communication Department</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1"/>
            <a:ext cx="7123113" cy="1219200"/>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dirty="0" smtClean="0"/>
              <a:t>Click to edit Master title style</a:t>
            </a:r>
            <a:endParaRPr kumimoji="0" lang="en-US" dirty="0"/>
          </a:p>
        </p:txBody>
      </p:sp>
      <p:sp>
        <p:nvSpPr>
          <p:cNvPr id="12" name="Date Placeholder 11"/>
          <p:cNvSpPr>
            <a:spLocks noGrp="1"/>
          </p:cNvSpPr>
          <p:nvPr>
            <p:ph type="dt" sz="half" idx="10"/>
          </p:nvPr>
        </p:nvSpPr>
        <p:spPr/>
        <p:txBody>
          <a:bodyPr/>
          <a:lstStyle/>
          <a:p>
            <a:fld id="{C1D91605-4D8E-4FA6-81DA-9D757CE71F6E}" type="datetime5">
              <a:rPr lang="en-GB" smtClean="0"/>
              <a:pPr/>
              <a:t>22-Feb-15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D19A39A-DE17-4F7B-8932-6C19FDDBCA65}"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Networks and Communication Department</a:t>
            </a:r>
            <a:endParaRPr lang="en-US"/>
          </a:p>
        </p:txBody>
      </p:sp>
      <p:pic>
        <p:nvPicPr>
          <p:cNvPr id="10"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2" cstate="print"/>
          <a:srcRect l="19661" t="6554" r="17422" b="35773"/>
          <a:stretch>
            <a:fillRect/>
          </a:stretch>
        </p:blipFill>
        <p:spPr bwMode="auto">
          <a:xfrm>
            <a:off x="2" y="2743200"/>
            <a:ext cx="1330038" cy="12192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9246B7CB-C041-4787-B6DC-DAB688A30E96}" type="datetime5">
              <a:rPr lang="en-GB" smtClean="0"/>
              <a:pPr/>
              <a:t>22-Feb-15</a:t>
            </a:fld>
            <a:endParaRPr lang="en-US"/>
          </a:p>
        </p:txBody>
      </p:sp>
      <p:sp>
        <p:nvSpPr>
          <p:cNvPr id="10" name="Slide Number Placeholder 9"/>
          <p:cNvSpPr>
            <a:spLocks noGrp="1"/>
          </p:cNvSpPr>
          <p:nvPr>
            <p:ph type="sldNum" sz="quarter" idx="16"/>
          </p:nvPr>
        </p:nvSpPr>
        <p:spPr/>
        <p:txBody>
          <a:bodyPr rtlCol="0"/>
          <a:lstStyle/>
          <a:p>
            <a:fld id="{ED19A39A-DE17-4F7B-8932-6C19FDDBCA65}" type="slidenum">
              <a:rPr lang="en-US" smtClean="0"/>
              <a:pPr/>
              <a:t>‹#›</a:t>
            </a:fld>
            <a:endParaRPr lang="en-US"/>
          </a:p>
        </p:txBody>
      </p:sp>
      <p:sp>
        <p:nvSpPr>
          <p:cNvPr id="12" name="Footer Placeholder 11"/>
          <p:cNvSpPr>
            <a:spLocks noGrp="1"/>
          </p:cNvSpPr>
          <p:nvPr>
            <p:ph type="ftr" sz="quarter" idx="17"/>
          </p:nvPr>
        </p:nvSpPr>
        <p:spPr/>
        <p:txBody>
          <a:bodyPr rtlCol="0"/>
          <a:lstStyle/>
          <a:p>
            <a:r>
              <a:rPr lang="en-US" smtClean="0"/>
              <a:t>Networks and Communication Department</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13FA86A-9FA5-4247-B3D0-592EB20291FE}" type="datetime5">
              <a:rPr lang="en-GB" smtClean="0"/>
              <a:pPr/>
              <a:t>22-Feb-15</a:t>
            </a:fld>
            <a:endParaRPr lang="en-US"/>
          </a:p>
        </p:txBody>
      </p:sp>
      <p:sp>
        <p:nvSpPr>
          <p:cNvPr id="12" name="Slide Number Placeholder 11"/>
          <p:cNvSpPr>
            <a:spLocks noGrp="1"/>
          </p:cNvSpPr>
          <p:nvPr>
            <p:ph type="sldNum" sz="quarter" idx="16"/>
          </p:nvPr>
        </p:nvSpPr>
        <p:spPr/>
        <p:txBody>
          <a:bodyPr rtlCol="0"/>
          <a:lstStyle/>
          <a:p>
            <a:fld id="{ED19A39A-DE17-4F7B-8932-6C19FDDBCA65}" type="slidenum">
              <a:rPr lang="en-US" smtClean="0"/>
              <a:pPr/>
              <a:t>‹#›</a:t>
            </a:fld>
            <a:endParaRPr lang="en-US"/>
          </a:p>
        </p:txBody>
      </p:sp>
      <p:sp>
        <p:nvSpPr>
          <p:cNvPr id="14" name="Footer Placeholder 13"/>
          <p:cNvSpPr>
            <a:spLocks noGrp="1"/>
          </p:cNvSpPr>
          <p:nvPr>
            <p:ph type="ftr" sz="quarter" idx="17"/>
          </p:nvPr>
        </p:nvSpPr>
        <p:spPr/>
        <p:txBody>
          <a:bodyPr rtlCol="0"/>
          <a:lstStyle/>
          <a:p>
            <a:r>
              <a:rPr lang="en-US" smtClean="0"/>
              <a:t>Networks and Communication Department</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ctr"/>
          <a:lstStyle>
            <a:lvl1pPr marL="0" indent="0" algn="ctr">
              <a:buFontTx/>
              <a:buNone/>
              <a:defRPr sz="2000" b="1">
                <a:solidFill>
                  <a:srgbClr val="FFFFFF"/>
                </a:solidFill>
              </a:defRPr>
            </a:lvl1pPr>
          </a:lstStyle>
          <a:p>
            <a:pPr lvl="0" eaLnBrk="1" latinLnBrk="0" hangingPunct="1"/>
            <a:r>
              <a:rPr kumimoji="0" lang="en-US" dirty="0"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ctr"/>
          <a:lstStyle>
            <a:lvl1pPr marL="0" indent="0" algn="ctr">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C35CFEB-5219-408E-85B2-88F5EEE70346}" type="datetime5">
              <a:rPr lang="en-GB" smtClean="0"/>
              <a:pPr/>
              <a:t>22-Feb-15</a:t>
            </a:fld>
            <a:endParaRPr lang="en-US" dirty="0"/>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CAB01-0E77-4BEE-9AD7-8148EA0B71E2}" type="datetime5">
              <a:rPr lang="en-GB" smtClean="0"/>
              <a:pPr/>
              <a:t>22-Feb-15</a:t>
            </a:fld>
            <a:endParaRPr lang="en-US"/>
          </a:p>
        </p:txBody>
      </p:sp>
      <p:sp>
        <p:nvSpPr>
          <p:cNvPr id="3" name="Footer Placeholder 2"/>
          <p:cNvSpPr>
            <a:spLocks noGrp="1"/>
          </p:cNvSpPr>
          <p:nvPr>
            <p:ph type="ftr" sz="quarter" idx="11"/>
          </p:nvPr>
        </p:nvSpPr>
        <p:spPr/>
        <p:txBody>
          <a:bodyPr/>
          <a:lstStyle/>
          <a:p>
            <a:r>
              <a:rPr lang="en-US" smtClean="0"/>
              <a:t>Networks and Communication Department</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D19A39A-DE17-4F7B-8932-6C19FDDBCA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0BA6EDB-4537-483F-AA74-AB333711A024}" type="datetime5">
              <a:rPr lang="en-GB" smtClean="0"/>
              <a:pPr/>
              <a:t>22-Feb-15</a:t>
            </a:fld>
            <a:endParaRPr lang="en-US"/>
          </a:p>
        </p:txBody>
      </p:sp>
      <p:sp>
        <p:nvSpPr>
          <p:cNvPr id="6" name="Footer Placeholder 5"/>
          <p:cNvSpPr>
            <a:spLocks noGrp="1"/>
          </p:cNvSpPr>
          <p:nvPr>
            <p:ph type="ftr" sz="quarter" idx="11"/>
          </p:nvPr>
        </p:nvSpPr>
        <p:spPr/>
        <p:txBody>
          <a:bodyPr/>
          <a:lstStyle/>
          <a:p>
            <a:r>
              <a:rPr lang="en-US" smtClean="0"/>
              <a:t>Networks and Communication Department</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CA3C764-F32B-4021-9581-DD0BC4450052}" type="datetime5">
              <a:rPr lang="en-GB" smtClean="0"/>
              <a:pPr/>
              <a:t>22-Feb-15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D19A39A-DE17-4F7B-8932-6C19FDDBCA6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n-US" smtClean="0"/>
              <a:t>Networks and Communication Department</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2F3BA5C-75E4-4AF8-ACCF-D94D37B7730B}" type="datetime5">
              <a:rPr lang="en-GB" smtClean="0"/>
              <a:pPr/>
              <a:t>22-Feb-15</a:t>
            </a:fld>
            <a:endParaRPr lang="en-US"/>
          </a:p>
        </p:txBody>
      </p:sp>
      <p:sp>
        <p:nvSpPr>
          <p:cNvPr id="3" name="Footer Placeholder 2"/>
          <p:cNvSpPr>
            <a:spLocks noGrp="1"/>
          </p:cNvSpPr>
          <p:nvPr>
            <p:ph type="ftr" sz="quarter" idx="3"/>
          </p:nvPr>
        </p:nvSpPr>
        <p:spPr>
          <a:xfrm>
            <a:off x="3352800" y="6248400"/>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Networks and Communication Department</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anchor="ctr" anchorCtr="0">
            <a:normAutofit/>
          </a:bodyPr>
          <a:lstStyle>
            <a:lvl1pPr algn="ctr" eaLnBrk="1" latinLnBrk="0" hangingPunct="1">
              <a:defRPr kumimoji="0" sz="1400" b="1">
                <a:solidFill>
                  <a:srgbClr val="FFFFFF"/>
                </a:solidFill>
              </a:defRPr>
            </a:lvl1pPr>
          </a:lstStyle>
          <a:p>
            <a:fld id="{ED19A39A-DE17-4F7B-8932-6C19FDDBCA65}" type="slidenum">
              <a:rPr lang="en-US" smtClean="0"/>
              <a:pPr/>
              <a:t>‹#›</a:t>
            </a:fld>
            <a:endParaRPr lang="en-US" dirty="0"/>
          </a:p>
        </p:txBody>
      </p:sp>
      <p:pic>
        <p:nvPicPr>
          <p:cNvPr id="12"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13" cstate="print"/>
          <a:srcRect l="19661" t="6554" r="17422" b="35773"/>
          <a:stretch>
            <a:fillRect/>
          </a:stretch>
        </p:blipFill>
        <p:spPr bwMode="auto">
          <a:xfrm>
            <a:off x="0" y="533400"/>
            <a:ext cx="609600" cy="558800"/>
          </a:xfrm>
          <a:prstGeom prst="rect">
            <a:avLst/>
          </a:prstGeom>
          <a:noFill/>
        </p:spPr>
      </p:pic>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iming>
    <p:tnLst>
      <p:par>
        <p:cTn id="1" dur="indefinite" restart="never" nodeType="tmRoot"/>
      </p:par>
    </p:tnLst>
  </p:timing>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a:bodyPr>
          <a:lstStyle/>
          <a:p>
            <a:r>
              <a:rPr lang="en-US" dirty="0" smtClean="0"/>
              <a:t>NET 536</a:t>
            </a:r>
            <a:br>
              <a:rPr lang="en-US" dirty="0" smtClean="0"/>
            </a:br>
            <a:r>
              <a:rPr lang="en-US" dirty="0" smtClean="0"/>
              <a:t>Network Security</a:t>
            </a:r>
            <a:endParaRPr lang="en-US" dirty="0"/>
          </a:p>
        </p:txBody>
      </p:sp>
      <p:sp>
        <p:nvSpPr>
          <p:cNvPr id="7" name="Subtitle 6"/>
          <p:cNvSpPr>
            <a:spLocks noGrp="1"/>
          </p:cNvSpPr>
          <p:nvPr>
            <p:ph type="subTitle" idx="1"/>
          </p:nvPr>
        </p:nvSpPr>
        <p:spPr/>
        <p:txBody>
          <a:bodyPr>
            <a:normAutofit/>
          </a:bodyPr>
          <a:lstStyle/>
          <a:p>
            <a:r>
              <a:rPr lang="en-US" dirty="0" smtClean="0"/>
              <a:t>Lab 3: </a:t>
            </a:r>
            <a:r>
              <a:rPr lang="en-US" sz="2800" b="1" dirty="0" smtClean="0"/>
              <a:t> </a:t>
            </a:r>
            <a:r>
              <a:rPr lang="en-US" dirty="0" smtClean="0"/>
              <a:t>Firewall</a:t>
            </a:r>
            <a:endParaRPr lang="en-US" dirty="0" smtClean="0"/>
          </a:p>
        </p:txBody>
      </p:sp>
      <p:sp>
        <p:nvSpPr>
          <p:cNvPr id="3" name="Footer Placeholder 2"/>
          <p:cNvSpPr>
            <a:spLocks noGrp="1"/>
          </p:cNvSpPr>
          <p:nvPr>
            <p:ph type="ftr" sz="quarter" idx="11"/>
          </p:nvPr>
        </p:nvSpPr>
        <p:spPr/>
        <p:txBody>
          <a:bodyPr/>
          <a:lstStyle/>
          <a:p>
            <a:r>
              <a:rPr lang="en-US" smtClean="0"/>
              <a:t>Networks and Communication Department</a:t>
            </a:r>
            <a:endParaRPr lang="en-US" dirty="0"/>
          </a:p>
        </p:txBody>
      </p:sp>
      <p:sp>
        <p:nvSpPr>
          <p:cNvPr id="4" name="Slide Number Placeholder 3"/>
          <p:cNvSpPr>
            <a:spLocks noGrp="1"/>
          </p:cNvSpPr>
          <p:nvPr>
            <p:ph type="sldNum" sz="quarter" idx="4294967295"/>
          </p:nvPr>
        </p:nvSpPr>
        <p:spPr>
          <a:xfrm>
            <a:off x="0" y="1271588"/>
            <a:ext cx="533400" cy="244475"/>
          </a:xfrm>
        </p:spPr>
        <p:txBody>
          <a:bodyPr>
            <a:normAutofit fontScale="85000" lnSpcReduction="20000"/>
          </a:bodyPr>
          <a:lstStyle/>
          <a:p>
            <a:fld id="{ED19A39A-DE17-4F7B-8932-6C19FDDBCA65}" type="slidenum">
              <a:rPr lang="en-US" smtClean="0"/>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70C0"/>
                </a:solidFill>
              </a:rPr>
              <a:t>Firewall </a:t>
            </a:r>
            <a:endParaRPr lang="en-US" dirty="0"/>
          </a:p>
        </p:txBody>
      </p:sp>
      <p:sp>
        <p:nvSpPr>
          <p:cNvPr id="3" name="Content Placeholder 2"/>
          <p:cNvSpPr>
            <a:spLocks noGrp="1"/>
          </p:cNvSpPr>
          <p:nvPr>
            <p:ph idx="1"/>
          </p:nvPr>
        </p:nvSpPr>
        <p:spPr>
          <a:xfrm>
            <a:off x="0" y="1524000"/>
            <a:ext cx="9144000" cy="5334000"/>
          </a:xfrm>
        </p:spPr>
        <p:txBody>
          <a:bodyPr>
            <a:noAutofit/>
          </a:bodyPr>
          <a:lstStyle/>
          <a:p>
            <a:pPr>
              <a:buNone/>
            </a:pPr>
            <a:r>
              <a:rPr lang="en-US" sz="2800" b="1" u="sng" dirty="0" smtClean="0">
                <a:solidFill>
                  <a:srgbClr val="C00000"/>
                </a:solidFill>
              </a:rPr>
              <a:t>Question#1:</a:t>
            </a:r>
            <a:r>
              <a:rPr lang="en-US" sz="2800" b="1" dirty="0" smtClean="0">
                <a:solidFill>
                  <a:srgbClr val="C00000"/>
                </a:solidFill>
              </a:rPr>
              <a:t> SMTP (Simple Mail Transfer Protocol) is the standard protocol for transferring mail between hosts over TCP. A TCP connection is set up between a user agent and a server program. The server listens on TCP port 25 for incoming connection requests. The user end of the connection is on a TCP port number above 1023. Suppose you wish to build a packet filter rule set allowing inbound and outbound SMTP traffic. You generate the following rule set </a:t>
            </a:r>
            <a:r>
              <a:rPr lang="en-US" sz="2800" b="1" dirty="0" smtClean="0">
                <a:solidFill>
                  <a:srgbClr val="C00000"/>
                </a:solidFill>
              </a:rPr>
              <a:t> on the next slide</a:t>
            </a:r>
            <a:endParaRPr lang="en-US" sz="2800" dirty="0" smtClean="0">
              <a:solidFill>
                <a:srgbClr val="C00000"/>
              </a:solidFill>
            </a:endParaRPr>
          </a:p>
          <a:p>
            <a:pPr>
              <a:buNone/>
            </a:pPr>
            <a:endParaRPr lang="en-US" sz="28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4228170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lvl="1" indent="-457200"/>
            <a:r>
              <a:rPr lang="en-US" sz="2800" b="1" dirty="0" smtClean="0">
                <a:solidFill>
                  <a:srgbClr val="0070C0"/>
                </a:solidFill>
              </a:rPr>
              <a:t>Firewall</a:t>
            </a:r>
            <a:endParaRPr lang="en-US" sz="2800" b="1" dirty="0" smtClean="0">
              <a:solidFill>
                <a:srgbClr val="0070C0"/>
              </a:solidFill>
            </a:endParaRPr>
          </a:p>
        </p:txBody>
      </p:sp>
      <p:sp>
        <p:nvSpPr>
          <p:cNvPr id="3" name="Date Placeholder 2"/>
          <p:cNvSpPr>
            <a:spLocks noGrp="1"/>
          </p:cNvSpPr>
          <p:nvPr>
            <p:ph type="dt" sz="half" idx="10"/>
          </p:nvPr>
        </p:nvSpPr>
        <p:spPr/>
        <p:txBody>
          <a:bodyPr/>
          <a:lstStyle/>
          <a:p>
            <a:fld id="{4E89EAC4-F632-465B-A9BE-BE29AA561740}" type="datetime5">
              <a:rPr lang="en-GB" smtClean="0"/>
              <a:pPr/>
              <a:t>22-Feb-15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3</a:t>
            </a:fld>
            <a:endParaRPr lang="en-US"/>
          </a:p>
        </p:txBody>
      </p:sp>
      <p:pic>
        <p:nvPicPr>
          <p:cNvPr id="7" name="Content Placeholder 6"/>
          <p:cNvPicPr>
            <a:picLocks noGrp="1"/>
          </p:cNvPicPr>
          <p:nvPr>
            <p:ph sz="quarter" idx="1"/>
          </p:nvPr>
        </p:nvPicPr>
        <p:blipFill>
          <a:blip r:embed="rId2" cstate="print"/>
          <a:srcRect/>
          <a:stretch>
            <a:fillRect/>
          </a:stretch>
        </p:blipFill>
        <p:spPr bwMode="auto">
          <a:xfrm>
            <a:off x="990600" y="1981200"/>
            <a:ext cx="6934200" cy="2819400"/>
          </a:xfrm>
          <a:prstGeom prst="rect">
            <a:avLst/>
          </a:prstGeom>
          <a:noFill/>
          <a:ln w="9525">
            <a:noFill/>
            <a:miter lim="800000"/>
            <a:headEnd/>
            <a:tailEnd/>
          </a:ln>
        </p:spPr>
      </p:pic>
    </p:spTree>
    <p:extLst>
      <p:ext uri="{BB962C8B-B14F-4D97-AF65-F5344CB8AC3E}">
        <p14:creationId xmlns:p14="http://schemas.microsoft.com/office/powerpoint/2010/main" xmlns="" val="15660204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Firewall</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22-Feb-15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4</a:t>
            </a:fld>
            <a:endParaRPr lang="en-US"/>
          </a:p>
        </p:txBody>
      </p:sp>
      <p:sp>
        <p:nvSpPr>
          <p:cNvPr id="6" name="Content Placeholder 5"/>
          <p:cNvSpPr>
            <a:spLocks noGrp="1"/>
          </p:cNvSpPr>
          <p:nvPr>
            <p:ph sz="quarter" idx="1"/>
          </p:nvPr>
        </p:nvSpPr>
        <p:spPr/>
        <p:txBody>
          <a:bodyPr>
            <a:normAutofit/>
          </a:bodyPr>
          <a:lstStyle/>
          <a:p>
            <a:pPr lvl="0">
              <a:buNone/>
            </a:pPr>
            <a:r>
              <a:rPr lang="en-US" sz="3100" b="1" dirty="0" smtClean="0">
                <a:solidFill>
                  <a:srgbClr val="C00000"/>
                </a:solidFill>
              </a:rPr>
              <a:t>a. Describe </a:t>
            </a:r>
            <a:r>
              <a:rPr lang="en-US" sz="3100" b="1" dirty="0" smtClean="0">
                <a:solidFill>
                  <a:srgbClr val="C00000"/>
                </a:solidFill>
              </a:rPr>
              <a:t>the effect of each rule. </a:t>
            </a:r>
            <a:endParaRPr lang="en-US" sz="3100" dirty="0" smtClean="0">
              <a:solidFill>
                <a:srgbClr val="C00000"/>
              </a:solidFill>
            </a:endParaRPr>
          </a:p>
          <a:p>
            <a:pPr>
              <a:buNone/>
            </a:pPr>
            <a:r>
              <a:rPr lang="en-US" dirty="0" smtClean="0"/>
              <a:t> </a:t>
            </a:r>
          </a:p>
          <a:p>
            <a:pPr>
              <a:buNone/>
            </a:pPr>
            <a:r>
              <a:rPr lang="en-US" sz="2400" dirty="0" smtClean="0"/>
              <a:t>Rules </a:t>
            </a:r>
            <a:r>
              <a:rPr lang="en-US" sz="2400" dirty="0" smtClean="0"/>
              <a:t>A and B allow inbound SMTP connections (incoming email) </a:t>
            </a:r>
          </a:p>
          <a:p>
            <a:pPr>
              <a:buNone/>
            </a:pPr>
            <a:r>
              <a:rPr lang="en-US" sz="2400" dirty="0" smtClean="0"/>
              <a:t>Rules C and D allow outbound SMTP connections (outgoing email)</a:t>
            </a:r>
          </a:p>
          <a:p>
            <a:pPr>
              <a:buNone/>
            </a:pPr>
            <a:r>
              <a:rPr lang="en-US" sz="2400" dirty="0" smtClean="0"/>
              <a:t>Rule </a:t>
            </a:r>
            <a:r>
              <a:rPr lang="en-US" sz="2400" dirty="0" smtClean="0"/>
              <a:t>E is default =discard</a:t>
            </a:r>
          </a:p>
          <a:p>
            <a:pPr>
              <a:buNone/>
            </a:pPr>
            <a:r>
              <a:rPr lang="en-US" sz="2400" dirty="0" smtClean="0"/>
              <a:t> </a:t>
            </a:r>
          </a:p>
          <a:p>
            <a:pPr>
              <a:buNone/>
            </a:pPr>
            <a:endParaRPr lang="en-US" dirty="0"/>
          </a:p>
        </p:txBody>
      </p:sp>
    </p:spTree>
  </p:cSld>
  <p:clrMapOvr>
    <a:masterClrMapping/>
  </p:clrMapOvr>
  <p:transition advTm="1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Firewall</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22-Feb-15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5</a:t>
            </a:fld>
            <a:endParaRPr lang="en-US"/>
          </a:p>
        </p:txBody>
      </p:sp>
      <p:sp>
        <p:nvSpPr>
          <p:cNvPr id="6" name="Content Placeholder 5"/>
          <p:cNvSpPr>
            <a:spLocks noGrp="1"/>
          </p:cNvSpPr>
          <p:nvPr>
            <p:ph sz="quarter" idx="1"/>
          </p:nvPr>
        </p:nvSpPr>
        <p:spPr/>
        <p:txBody>
          <a:bodyPr>
            <a:normAutofit/>
          </a:bodyPr>
          <a:lstStyle/>
          <a:p>
            <a:pPr>
              <a:buNone/>
            </a:pPr>
            <a:r>
              <a:rPr lang="en-US" sz="2400" b="1" dirty="0" smtClean="0">
                <a:solidFill>
                  <a:srgbClr val="C00000"/>
                </a:solidFill>
              </a:rPr>
              <a:t>b. Your </a:t>
            </a:r>
            <a:r>
              <a:rPr lang="en-US" sz="2400" b="1" dirty="0" smtClean="0">
                <a:solidFill>
                  <a:srgbClr val="C00000"/>
                </a:solidFill>
              </a:rPr>
              <a:t>host in this example has IP address 172.16.1.1. Someone tries to send e-mail from a remote host with IP address 192.168.3.4. If successful, this generates an SMTP dialogue between the remote user and the SMTP server on your host consisting of SMTP commands and mail. Additionally, assume that a user on your host tries to send e-mail to the SMTP server on the remote system. Four typical packets for this scenario are as </a:t>
            </a:r>
            <a:r>
              <a:rPr lang="en-US" sz="2400" b="1" dirty="0" smtClean="0">
                <a:solidFill>
                  <a:srgbClr val="C00000"/>
                </a:solidFill>
              </a:rPr>
              <a:t>shown on the next slide</a:t>
            </a:r>
            <a:endParaRPr lang="en-US" sz="2400" dirty="0">
              <a:solidFill>
                <a:srgbClr val="C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Firewall</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22-Feb-15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6</a:t>
            </a:fld>
            <a:endParaRPr lang="en-US"/>
          </a:p>
        </p:txBody>
      </p:sp>
      <p:pic>
        <p:nvPicPr>
          <p:cNvPr id="7" name="Content Placeholder 6"/>
          <p:cNvPicPr>
            <a:picLocks noGrp="1"/>
          </p:cNvPicPr>
          <p:nvPr>
            <p:ph sz="quarter" idx="1"/>
          </p:nvPr>
        </p:nvPicPr>
        <p:blipFill>
          <a:blip r:embed="rId2" cstate="print"/>
          <a:srcRect/>
          <a:stretch>
            <a:fillRect/>
          </a:stretch>
        </p:blipFill>
        <p:spPr bwMode="auto">
          <a:xfrm>
            <a:off x="1143000" y="1676400"/>
            <a:ext cx="6705600" cy="2648048"/>
          </a:xfrm>
          <a:prstGeom prst="rect">
            <a:avLst/>
          </a:prstGeom>
          <a:noFill/>
          <a:ln w="9525">
            <a:noFill/>
            <a:miter lim="800000"/>
            <a:headEnd/>
            <a:tailEnd/>
          </a:ln>
        </p:spPr>
      </p:pic>
      <p:sp>
        <p:nvSpPr>
          <p:cNvPr id="10" name="Rectangle 9"/>
          <p:cNvSpPr/>
          <p:nvPr/>
        </p:nvSpPr>
        <p:spPr>
          <a:xfrm>
            <a:off x="381000" y="4114800"/>
            <a:ext cx="8458200" cy="2308324"/>
          </a:xfrm>
          <a:prstGeom prst="rect">
            <a:avLst/>
          </a:prstGeom>
        </p:spPr>
        <p:txBody>
          <a:bodyPr wrap="square">
            <a:spAutoFit/>
          </a:bodyPr>
          <a:lstStyle/>
          <a:p>
            <a:pPr lvl="0" fontAlgn="base">
              <a:spcBef>
                <a:spcPct val="0"/>
              </a:spcBef>
              <a:spcAft>
                <a:spcPct val="0"/>
              </a:spcAft>
            </a:pPr>
            <a:r>
              <a:rPr lang="en-US" sz="2400" b="1" dirty="0" smtClean="0">
                <a:solidFill>
                  <a:srgbClr val="C00000"/>
                </a:solidFill>
                <a:latin typeface="Times New Roman" pitchFamily="18" charset="0"/>
                <a:ea typeface="Calibri" pitchFamily="34" charset="0"/>
                <a:cs typeface="Times New Roman" pitchFamily="18" charset="0"/>
              </a:rPr>
              <a:t>Indicate which packets are permitted or denied and which rule is used in each case.</a:t>
            </a:r>
            <a:endParaRPr lang="en-US" sz="2400" dirty="0" smtClean="0">
              <a:solidFill>
                <a:srgbClr val="C00000"/>
              </a:solidFill>
              <a:latin typeface="Arial" pitchFamily="34" charset="0"/>
              <a:cs typeface="Arial" pitchFamily="34" charset="0"/>
            </a:endParaRPr>
          </a:p>
          <a:p>
            <a:pPr lvl="0" eaLnBrk="0" fontAlgn="base" hangingPunct="0">
              <a:spcBef>
                <a:spcPct val="0"/>
              </a:spcBef>
              <a:spcAft>
                <a:spcPct val="0"/>
              </a:spcAft>
            </a:pPr>
            <a:r>
              <a:rPr lang="en-US" sz="2400" dirty="0" smtClean="0">
                <a:latin typeface="Times New Roman" pitchFamily="18" charset="0"/>
                <a:ea typeface="Calibri" pitchFamily="34" charset="0"/>
                <a:cs typeface="Times New Roman" pitchFamily="18" charset="0"/>
              </a:rPr>
              <a:t> Packet 1: Permit (A</a:t>
            </a:r>
            <a:r>
              <a:rPr lang="en-US" sz="2400" dirty="0" smtClean="0">
                <a:latin typeface="Times New Roman" pitchFamily="18" charset="0"/>
                <a:ea typeface="Calibri" pitchFamily="34" charset="0"/>
                <a:cs typeface="Times New Roman" pitchFamily="18" charset="0"/>
              </a:rPr>
              <a:t>);</a:t>
            </a:r>
          </a:p>
          <a:p>
            <a:pPr lvl="0" eaLnBrk="0" fontAlgn="base" hangingPunct="0">
              <a:spcBef>
                <a:spcPct val="0"/>
              </a:spcBef>
              <a:spcAft>
                <a:spcPct val="0"/>
              </a:spcAft>
            </a:pPr>
            <a:r>
              <a:rPr lang="en-US"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Packet 2: Permit (B</a:t>
            </a:r>
            <a:r>
              <a:rPr lang="en-US" sz="2400" dirty="0" smtClean="0">
                <a:latin typeface="Times New Roman" pitchFamily="18" charset="0"/>
                <a:ea typeface="Calibri" pitchFamily="34" charset="0"/>
                <a:cs typeface="Times New Roman" pitchFamily="18" charset="0"/>
              </a:rPr>
              <a:t>);</a:t>
            </a:r>
          </a:p>
          <a:p>
            <a:pPr lvl="0" eaLnBrk="0" fontAlgn="base" hangingPunct="0">
              <a:spcBef>
                <a:spcPct val="0"/>
              </a:spcBef>
              <a:spcAft>
                <a:spcPct val="0"/>
              </a:spcAft>
            </a:pPr>
            <a:r>
              <a:rPr lang="en-US"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Packet 3: Permit (</a:t>
            </a:r>
            <a:r>
              <a:rPr lang="en-US" sz="2400" dirty="0" smtClean="0">
                <a:latin typeface="Times New Roman" pitchFamily="18" charset="0"/>
                <a:ea typeface="Calibri" pitchFamily="34" charset="0"/>
                <a:cs typeface="Times New Roman" pitchFamily="18" charset="0"/>
              </a:rPr>
              <a:t>C);</a:t>
            </a:r>
          </a:p>
          <a:p>
            <a:pPr lvl="0" eaLnBrk="0" fontAlgn="base" hangingPunct="0">
              <a:spcBef>
                <a:spcPct val="0"/>
              </a:spcBef>
              <a:spcAft>
                <a:spcPct val="0"/>
              </a:spcAft>
            </a:pPr>
            <a:r>
              <a:rPr lang="en-US" sz="2400" dirty="0" smtClean="0">
                <a:latin typeface="Times New Roman" pitchFamily="18" charset="0"/>
                <a:ea typeface="Calibri" pitchFamily="34" charset="0"/>
                <a:cs typeface="Times New Roman" pitchFamily="18" charset="0"/>
              </a:rPr>
              <a:t>Packet </a:t>
            </a:r>
            <a:r>
              <a:rPr lang="en-US" sz="2400" dirty="0" smtClean="0">
                <a:latin typeface="Times New Roman" pitchFamily="18" charset="0"/>
                <a:ea typeface="Calibri" pitchFamily="34" charset="0"/>
                <a:cs typeface="Times New Roman" pitchFamily="18" charset="0"/>
              </a:rPr>
              <a:t>4: Permit (D)  </a:t>
            </a:r>
            <a:endParaRPr lang="en-US"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Firewall</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22-Feb-15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7</a:t>
            </a:fld>
            <a:endParaRPr lang="en-US"/>
          </a:p>
        </p:txBody>
      </p:sp>
      <p:sp>
        <p:nvSpPr>
          <p:cNvPr id="6" name="Content Placeholder 5"/>
          <p:cNvSpPr>
            <a:spLocks noGrp="1"/>
          </p:cNvSpPr>
          <p:nvPr>
            <p:ph sz="quarter" idx="1"/>
          </p:nvPr>
        </p:nvSpPr>
        <p:spPr>
          <a:xfrm>
            <a:off x="228600" y="1524000"/>
            <a:ext cx="8686800" cy="4572000"/>
          </a:xfrm>
        </p:spPr>
        <p:txBody>
          <a:bodyPr>
            <a:normAutofit fontScale="92500" lnSpcReduction="10000"/>
          </a:bodyPr>
          <a:lstStyle/>
          <a:p>
            <a:pPr marL="457200" indent="-457200">
              <a:buNone/>
            </a:pPr>
            <a:r>
              <a:rPr lang="en-US" sz="2400" b="1" dirty="0" smtClean="0">
                <a:solidFill>
                  <a:srgbClr val="C00000"/>
                </a:solidFill>
              </a:rPr>
              <a:t>C. Someone </a:t>
            </a:r>
            <a:r>
              <a:rPr lang="en-US" sz="2400" b="1" dirty="0" smtClean="0">
                <a:solidFill>
                  <a:srgbClr val="C00000"/>
                </a:solidFill>
              </a:rPr>
              <a:t>from outside world (10.1.2.3) attempts to open a connection from port 5150 on a remote host to the Web proxy server on port 8080 on one of your local hosts (172.16.3.4), in order to carry out an attack. Typical packets are as follows</a:t>
            </a:r>
            <a:r>
              <a:rPr lang="en-US" sz="2400" b="1" dirty="0" smtClean="0">
                <a:solidFill>
                  <a:srgbClr val="C00000"/>
                </a:solidFill>
              </a:rPr>
              <a:t>:</a:t>
            </a:r>
          </a:p>
          <a:p>
            <a:pPr marL="457200" indent="-457200">
              <a:buAutoNum type="alphaLcPeriod" startAt="3"/>
            </a:pPr>
            <a:endParaRPr lang="en-US" sz="2400" dirty="0" smtClean="0">
              <a:solidFill>
                <a:srgbClr val="C00000"/>
              </a:solidFill>
            </a:endParaRPr>
          </a:p>
          <a:p>
            <a:pPr marL="457200" indent="-457200">
              <a:buAutoNum type="alphaLcPeriod" startAt="3"/>
            </a:pPr>
            <a:endParaRPr lang="en-US" sz="2400" dirty="0" smtClean="0">
              <a:solidFill>
                <a:srgbClr val="C00000"/>
              </a:solidFill>
            </a:endParaRPr>
          </a:p>
          <a:p>
            <a:pPr marL="457200" indent="-457200">
              <a:buAutoNum type="alphaLcPeriod" startAt="3"/>
            </a:pPr>
            <a:endParaRPr lang="en-US" sz="2400" dirty="0" smtClean="0">
              <a:solidFill>
                <a:srgbClr val="C00000"/>
              </a:solidFill>
            </a:endParaRPr>
          </a:p>
          <a:p>
            <a:pPr marL="457200" indent="-457200">
              <a:buAutoNum type="alphaLcPeriod" startAt="3"/>
            </a:pPr>
            <a:endParaRPr lang="en-US" sz="2400" dirty="0" smtClean="0">
              <a:solidFill>
                <a:srgbClr val="C00000"/>
              </a:solidFill>
            </a:endParaRPr>
          </a:p>
          <a:p>
            <a:pPr>
              <a:buNone/>
            </a:pPr>
            <a:r>
              <a:rPr lang="en-US" sz="2400" b="1" dirty="0" smtClean="0">
                <a:solidFill>
                  <a:srgbClr val="C00000"/>
                </a:solidFill>
              </a:rPr>
              <a:t>Will the attacker succeed? Give details</a:t>
            </a:r>
            <a:r>
              <a:rPr lang="en-US" sz="2400" b="1" dirty="0" smtClean="0"/>
              <a:t>. </a:t>
            </a:r>
            <a:endParaRPr lang="en-US" sz="2400" dirty="0" smtClean="0"/>
          </a:p>
          <a:p>
            <a:pPr>
              <a:buNone/>
            </a:pPr>
            <a:endParaRPr lang="en-US" sz="2400" dirty="0" smtClean="0"/>
          </a:p>
          <a:p>
            <a:pPr>
              <a:buNone/>
            </a:pPr>
            <a:r>
              <a:rPr lang="en-US" sz="2400" b="1" dirty="0" smtClean="0"/>
              <a:t> </a:t>
            </a:r>
            <a:r>
              <a:rPr lang="en-US" sz="2400" dirty="0" smtClean="0"/>
              <a:t>The attack could succeed because in the original filter set, rules B and D allow all connections where both ends are using ports above 1023.</a:t>
            </a:r>
          </a:p>
          <a:p>
            <a:endParaRPr lang="en-US" sz="2400" dirty="0"/>
          </a:p>
        </p:txBody>
      </p:sp>
      <p:pic>
        <p:nvPicPr>
          <p:cNvPr id="7" name="Picture 6"/>
          <p:cNvPicPr/>
          <p:nvPr/>
        </p:nvPicPr>
        <p:blipFill>
          <a:blip r:embed="rId2" cstate="print"/>
          <a:srcRect/>
          <a:stretch>
            <a:fillRect/>
          </a:stretch>
        </p:blipFill>
        <p:spPr bwMode="auto">
          <a:xfrm>
            <a:off x="1752601" y="2967037"/>
            <a:ext cx="5715000" cy="13763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1453</TotalTime>
  <Words>369</Words>
  <Application>Microsoft Office PowerPoint</Application>
  <PresentationFormat>On-screen Show (4:3)</PresentationFormat>
  <Paragraphs>47</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Median</vt:lpstr>
      <vt:lpstr>NET 536 Network Security</vt:lpstr>
      <vt:lpstr>Firewall </vt:lpstr>
      <vt:lpstr>Firewall</vt:lpstr>
      <vt:lpstr>Firewall</vt:lpstr>
      <vt:lpstr>Firewall</vt:lpstr>
      <vt:lpstr>Firewall</vt:lpstr>
      <vt:lpstr>Firewall</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Amal</dc:creator>
  <cp:lastModifiedBy>Shuroog</cp:lastModifiedBy>
  <cp:revision>107</cp:revision>
  <dcterms:created xsi:type="dcterms:W3CDTF">2010-02-18T11:21:06Z</dcterms:created>
  <dcterms:modified xsi:type="dcterms:W3CDTF">2015-02-22T18:40:37Z</dcterms:modified>
</cp:coreProperties>
</file>