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6"/>
  </p:notesMasterIdLst>
  <p:sldIdLst>
    <p:sldId id="349" r:id="rId2"/>
    <p:sldId id="358" r:id="rId3"/>
    <p:sldId id="360" r:id="rId4"/>
    <p:sldId id="404" r:id="rId5"/>
    <p:sldId id="362" r:id="rId6"/>
    <p:sldId id="414" r:id="rId7"/>
    <p:sldId id="365" r:id="rId8"/>
    <p:sldId id="367" r:id="rId9"/>
    <p:sldId id="368" r:id="rId10"/>
    <p:sldId id="369" r:id="rId11"/>
    <p:sldId id="415" r:id="rId12"/>
    <p:sldId id="423" r:id="rId13"/>
    <p:sldId id="416" r:id="rId14"/>
    <p:sldId id="417" r:id="rId15"/>
    <p:sldId id="418" r:id="rId16"/>
    <p:sldId id="419" r:id="rId17"/>
    <p:sldId id="420" r:id="rId18"/>
    <p:sldId id="421" r:id="rId19"/>
    <p:sldId id="406" r:id="rId20"/>
    <p:sldId id="370" r:id="rId21"/>
    <p:sldId id="409" r:id="rId22"/>
    <p:sldId id="408" r:id="rId23"/>
    <p:sldId id="410" r:id="rId24"/>
    <p:sldId id="411" r:id="rId25"/>
    <p:sldId id="407" r:id="rId26"/>
    <p:sldId id="413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400" r:id="rId42"/>
    <p:sldId id="401" r:id="rId43"/>
    <p:sldId id="402" r:id="rId44"/>
    <p:sldId id="4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3" autoAdjust="0"/>
  </p:normalViewPr>
  <p:slideViewPr>
    <p:cSldViewPr>
      <p:cViewPr>
        <p:scale>
          <a:sx n="75" d="100"/>
          <a:sy n="75" d="100"/>
        </p:scale>
        <p:origin x="-122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542E-3AB6-4FB7-8E9E-3E5F05117DF4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646A-22A1-44F4-AF49-C2560E318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16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47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653BE2-39A2-4C6A-BE98-AB0754C97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DABEF-BC96-4784-A0B1-15894B4B9D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23CE5-A02D-4BB3-B135-E09872D103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79CB83-3A6E-4CFA-8800-7990240763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FCB84-00C0-4C41-BA48-1309BD4237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D442D-B7EE-4605-938F-E6A55F1EA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8C38A-316E-4E7A-B3E5-0E8F33F5B0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14EF4F-C472-4625-862B-CF3DF82A00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16AE2-6354-4845-94AF-B039827F4A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C393A-991D-413C-89D8-74AD221B8D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20EE6-17D8-4369-ADCE-DD8B2281D0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A8984-4A84-4C70-BABE-928C1FE860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1491D-0DF1-441E-BA60-419BD32F5BB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Internet Control Message Protocol </a:t>
            </a:r>
            <a:r>
              <a:rPr lang="en-US" dirty="0" smtClean="0"/>
              <a:t>(ICMP) is one of the core protocols of the Internet Protocol Suite. </a:t>
            </a:r>
          </a:p>
          <a:p>
            <a:r>
              <a:rPr lang="en-US" dirty="0" smtClean="0"/>
              <a:t>ICMP messages are typically used for diagnostic or control purposes or generated in response to errors in IP 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2646A-22A1-44F4-AF49-C2560E318C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FCAEE-9358-4788-BA85-4212810B63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9F2F3-0EE2-45C4-9E9E-1FCE0E0A92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246E0-1CE6-4467-AFF7-DA78579813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5E988-149D-497A-A1AA-E8233A0032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8C960E-424D-4781-BAC5-67827F28E4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5E0D1C-83F2-43D9-9F8E-D026817539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6576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ctr" anchorCtr="0"/>
          <a:lstStyle>
            <a:lvl1pPr>
              <a:defRPr cap="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096000"/>
            <a:ext cx="1981200" cy="609600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 and Communication Department</a:t>
            </a:r>
            <a:endParaRPr lang="en-US" dirty="0"/>
          </a:p>
        </p:txBody>
      </p:sp>
      <p:pic>
        <p:nvPicPr>
          <p:cNvPr id="18434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304800" y="4038600"/>
            <a:ext cx="1995055" cy="1828800"/>
          </a:xfrm>
          <a:prstGeom prst="rect">
            <a:avLst/>
          </a:prstGeom>
          <a:noFill/>
        </p:spPr>
      </p:pic>
      <p:pic>
        <p:nvPicPr>
          <p:cNvPr id="18436" name="Picture 4" descr="جامعة الأميرة نورة بنت عبد الرحمن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865" y="685800"/>
            <a:ext cx="3145735" cy="2743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646B-55E0-427C-AFF0-1FBCA447F298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A98B24B-E5E6-48A8-B7F6-A1DF958569A1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2192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1605-4D8E-4FA6-81DA-9D757CE71F6E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pic>
        <p:nvPicPr>
          <p:cNvPr id="10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2" y="2743200"/>
            <a:ext cx="1330038" cy="1219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46B7CB-C041-4787-B6DC-DAB688A30E96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3FA86A-9FA5-4247-B3D0-592EB20291FE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CFEB-5219-408E-85B2-88F5EEE70346}" type="datetime5">
              <a:rPr lang="en-GB" smtClean="0"/>
              <a:pPr/>
              <a:t>12-Oct-14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AB01-0E77-4BEE-9AD7-8148EA0B71E2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6EDB-4537-483F-AA74-AB333711A024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CA3C764-F32B-4021-9581-DD0BC4450052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F3BA5C-75E4-4AF8-ACCF-D94D37B7730B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13" cstate="print"/>
          <a:srcRect l="19661" t="6554" r="17422" b="35773"/>
          <a:stretch>
            <a:fillRect/>
          </a:stretch>
        </p:blipFill>
        <p:spPr bwMode="auto">
          <a:xfrm>
            <a:off x="0" y="533400"/>
            <a:ext cx="609600" cy="558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62200" y="4191000"/>
            <a:ext cx="6477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NET 536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3: TCP/IP Possible Attacks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Disadvantage to attacker</a:t>
            </a:r>
          </a:p>
        </p:txBody>
      </p:sp>
      <p:sp>
        <p:nvSpPr>
          <p:cNvPr id="233475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 disadvantage (from the attacker ‘s perspective) of the classical ping flood attack: </a:t>
            </a:r>
          </a:p>
          <a:p>
            <a:pPr marL="971550" lvl="1" indent="-51435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1. Attacker’s source is easily identified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The source of the attack is explicitly identified and </a:t>
            </a:r>
            <a:r>
              <a:rPr lang="en-US" dirty="0" smtClean="0"/>
              <a:t>then increasing the chance that the attacker can be identified and legal action taken in response.</a:t>
            </a:r>
          </a:p>
          <a:p>
            <a:pPr lvl="1">
              <a:buNone/>
            </a:pPr>
            <a:endParaRPr lang="en-US" b="1" i="1" dirty="0" smtClean="0"/>
          </a:p>
          <a:p>
            <a:pPr marL="914400" lvl="1" indent="-51435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2.  Chances of attack flow being reflected back to attacker</a:t>
            </a:r>
          </a:p>
          <a:p>
            <a:pPr lvl="1"/>
            <a:r>
              <a:rPr lang="en-US" dirty="0" smtClean="0"/>
              <a:t>This problems leads the </a:t>
            </a:r>
            <a:r>
              <a:rPr lang="en-US" dirty="0" err="1" smtClean="0"/>
              <a:t>DoS</a:t>
            </a:r>
            <a:r>
              <a:rPr lang="en-US" dirty="0" smtClean="0"/>
              <a:t> attacker to use forged source address this known as Source Address Spoofing.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66706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SYN 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5638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This attacks the ability of a network server to respond to TCP connection requests by overwhelming the tables used to manage such connections.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Takes advantage of the </a:t>
            </a:r>
            <a:r>
              <a:rPr lang="en-US" b="1" i="1" dirty="0" smtClean="0"/>
              <a:t>three-way handshake</a:t>
            </a:r>
            <a:r>
              <a:rPr lang="en-US" dirty="0" smtClean="0"/>
              <a:t> that occurs any time two systems across the network initiate a TCP connection request.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Unlike usual brute-force attack, not done by exhausting network resources but done by </a:t>
            </a:r>
            <a:r>
              <a:rPr lang="en-US" b="1" i="1" dirty="0" smtClean="0"/>
              <a:t>overflowing the system resources</a:t>
            </a:r>
            <a:r>
              <a:rPr lang="en-US" i="1" dirty="0" smtClean="0"/>
              <a:t> </a:t>
            </a:r>
            <a:r>
              <a:rPr lang="en-US" dirty="0" smtClean="0"/>
              <a:t>(tables used to manage TCP connections)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Require fewer packets</a:t>
            </a:r>
            <a:r>
              <a:rPr lang="en-US" dirty="0" smtClean="0"/>
              <a:t> to deplete</a:t>
            </a:r>
          </a:p>
          <a:p>
            <a:pPr eaLnBrk="1" hangingPunct="1"/>
            <a:r>
              <a:rPr lang="en-US" dirty="0" smtClean="0"/>
              <a:t>Consequence: </a:t>
            </a:r>
            <a:r>
              <a:rPr lang="en-US" b="1" dirty="0" smtClean="0"/>
              <a:t>Failure of future connection requests</a:t>
            </a:r>
            <a:r>
              <a:rPr lang="en-US" dirty="0" smtClean="0"/>
              <a:t> ,thereby denying access to the server for legitimate users</a:t>
            </a:r>
          </a:p>
          <a:p>
            <a:pPr eaLnBrk="1" hangingPunct="1"/>
            <a:r>
              <a:rPr lang="en-US" dirty="0" smtClean="0"/>
              <a:t> 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379FC09-45A0-458F-B939-802A997041F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14300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itchFamily="34" charset="0"/>
              </a:rPr>
              <a:t>SYN spoofing</a:t>
            </a:r>
            <a:endParaRPr lang="en-US" sz="3600" dirty="0" smtClean="0">
              <a:solidFill>
                <a:schemeClr val="bg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endParaRPr lang="en-US" sz="2200" dirty="0" smtClean="0">
              <a:cs typeface="Arial" pitchFamily="34" charset="0"/>
            </a:endParaRPr>
          </a:p>
          <a:p>
            <a:r>
              <a:rPr lang="en-US" sz="2200" dirty="0" smtClean="0">
                <a:cs typeface="Arial" pitchFamily="34" charset="0"/>
              </a:rPr>
              <a:t>When Host B receives the SYN request from A, it must keep track of the partially opened connection in a "listen queue“; ( e.g. 75 seconds)</a:t>
            </a:r>
          </a:p>
          <a:p>
            <a:pPr>
              <a:buNone/>
            </a:pPr>
            <a:endParaRPr lang="en-US" sz="2200" dirty="0" smtClean="0">
              <a:cs typeface="Arial" pitchFamily="34" charset="0"/>
            </a:endParaRPr>
          </a:p>
          <a:p>
            <a:r>
              <a:rPr lang="en-US" sz="2200" dirty="0" smtClean="0"/>
              <a:t>Most of server keep track of a very limited number of connections.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Malicious client can exploit the small size of the listen queue by sending multiple SYN requests to a server, but never replying to the SYN&amp;ACK the server sends back.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 The server will wait for acknowledgments from the client.</a:t>
            </a:r>
          </a:p>
          <a:p>
            <a:r>
              <a:rPr lang="en-US" sz="2200" dirty="0" smtClean="0"/>
              <a:t>As a result, the server’s listen queue is quickly filled up, and it will stop accepting new connections, until a partially opened connection in the queue is completed or times out.</a:t>
            </a:r>
            <a:endParaRPr lang="en-US" sz="22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233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TCP 3-way connection handshake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ph idx="1"/>
          </p:nvPr>
        </p:nvGraphicFramePr>
        <p:xfrm>
          <a:off x="1774825" y="1905000"/>
          <a:ext cx="5021263" cy="4191000"/>
        </p:xfrm>
        <a:graphic>
          <a:graphicData uri="http://schemas.openxmlformats.org/presentationml/2006/ole">
            <p:oleObj spid="_x0000_s41986" name="Bitmap Image" r:id="rId5" imgW="4839375" imgH="4038095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0FAE9E-FA28-4A22-9713-C19EA03CB3C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124200" y="1676400"/>
            <a:ext cx="2057400" cy="1066800"/>
          </a:xfrm>
          <a:prstGeom prst="wedgeEllipseCallout">
            <a:avLst>
              <a:gd name="adj1" fmla="val -16435"/>
              <a:gd name="adj2" fmla="val 91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</a:rPr>
              <a:t>Address,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</a:rPr>
              <a:t>Port number,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</a:rPr>
              <a:t>Seq x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858000" y="2438400"/>
            <a:ext cx="1905000" cy="1600200"/>
          </a:xfrm>
          <a:prstGeom prst="wedgeEllipseCallout">
            <a:avLst>
              <a:gd name="adj1" fmla="val -73917"/>
              <a:gd name="adj2" fmla="val 14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</a:rPr>
              <a:t>Recorded in a table of known TCP connections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spoofing </a:t>
            </a:r>
            <a:r>
              <a:rPr lang="en-US" sz="1800" dirty="0" smtClean="0"/>
              <a:t>cont’d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SYN spoofing attacker directs a very large number of forged connection requests at the targeted server.</a:t>
            </a:r>
          </a:p>
          <a:p>
            <a:r>
              <a:rPr lang="en-US" dirty="0" smtClean="0"/>
              <a:t>These rapidly fill the table of known TCP connections on the server.</a:t>
            </a:r>
          </a:p>
          <a:p>
            <a:r>
              <a:rPr lang="en-US" dirty="0" smtClean="0"/>
              <a:t>Once this table is full, any future requests, including the legitimate requests at </a:t>
            </a:r>
            <a:r>
              <a:rPr lang="en-US" smtClean="0"/>
              <a:t>the targeted </a:t>
            </a:r>
            <a:r>
              <a:rPr lang="en-US" dirty="0" smtClean="0"/>
              <a:t>server.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SYN spoofing </a:t>
            </a:r>
            <a:r>
              <a:rPr lang="en-US" sz="1800" dirty="0" smtClean="0"/>
              <a:t>cont’d ….</a:t>
            </a:r>
            <a:endParaRPr lang="en-US" dirty="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752600"/>
          <a:ext cx="6248400" cy="4822825"/>
        </p:xfrm>
        <a:graphic>
          <a:graphicData uri="http://schemas.openxmlformats.org/presentationml/2006/ole">
            <p:oleObj spid="_x0000_s43010" name="Bitmap Image" r:id="rId5" imgW="5676190" imgH="4382112" progId="PBrush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0DF707-9784-4E29-9784-42A105DBC87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9" descr="SYN_Spoof_TCP_t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209800"/>
            <a:ext cx="1105066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>
          <a:xfrm>
            <a:off x="5943600" y="914400"/>
            <a:ext cx="2971800" cy="3200400"/>
          </a:xfrm>
          <a:prstGeom prst="wedgeRectCallout">
            <a:avLst>
              <a:gd name="adj1" fmla="val -66335"/>
              <a:gd name="adj2" fmla="val -6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the spoofed address match a real system ( spoofed Client), it will respond with a RST (reset) packet to cancel this unknown connection request. When the server receive the RST packet, it cancel the connection and removes the saved information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971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Factors considered by attacker for SYN spoofing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number of sent forged packets are just </a:t>
            </a:r>
            <a:r>
              <a:rPr lang="en-US" b="1" dirty="0" smtClean="0"/>
              <a:t>large enough to exhaust the table</a:t>
            </a:r>
            <a:r>
              <a:rPr lang="en-US" dirty="0" smtClean="0"/>
              <a:t> but  small as compared to a typical flooding attack</a:t>
            </a:r>
          </a:p>
          <a:p>
            <a:pPr eaLnBrk="1" hangingPunct="1"/>
            <a:r>
              <a:rPr lang="en-US" dirty="0" smtClean="0"/>
              <a:t>Keep sufficient volume of forged requests </a:t>
            </a:r>
            <a:r>
              <a:rPr lang="en-US" b="1" dirty="0" smtClean="0"/>
              <a:t>flowing</a:t>
            </a:r>
          </a:p>
          <a:p>
            <a:pPr lvl="1" eaLnBrk="1" hangingPunct="1"/>
            <a:r>
              <a:rPr lang="en-US" dirty="0" smtClean="0"/>
              <a:t>Keep the table constantly full with no timed-out requests</a:t>
            </a:r>
          </a:p>
          <a:p>
            <a:pPr eaLnBrk="1" hangingPunct="1"/>
            <a:r>
              <a:rPr lang="en-US" dirty="0" smtClean="0"/>
              <a:t>Make sure to use addresses that will </a:t>
            </a:r>
            <a:r>
              <a:rPr lang="en-US" b="1" dirty="0" smtClean="0"/>
              <a:t>not respond to the SYN-ACK with a 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978994-CAB7-455A-9EAB-B35FECE4E0E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Factors considered by attacker for SYN </a:t>
            </a:r>
            <a:r>
              <a:rPr lang="en-US" dirty="0" err="1" smtClean="0"/>
              <a:t>spoofing</a:t>
            </a:r>
            <a:r>
              <a:rPr lang="en-US" sz="1800" dirty="0" err="1" smtClean="0"/>
              <a:t>cont’d</a:t>
            </a:r>
            <a:r>
              <a:rPr lang="en-US" sz="1800" dirty="0" smtClean="0"/>
              <a:t>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order to </a:t>
            </a:r>
            <a:r>
              <a:rPr lang="en-US" u="sng" dirty="0" smtClean="0"/>
              <a:t>increase the usage of the known TCP connections table</a:t>
            </a:r>
            <a:r>
              <a:rPr lang="en-US" dirty="0" smtClean="0"/>
              <a:t>, the attacker ideally wishes to use addresses that will not respond to the </a:t>
            </a:r>
            <a:r>
              <a:rPr lang="en-US" b="1" dirty="0" smtClean="0"/>
              <a:t>SYN-ACK with RST.</a:t>
            </a:r>
          </a:p>
          <a:p>
            <a:r>
              <a:rPr lang="en-US" dirty="0" smtClean="0"/>
              <a:t>This can be done by tow ways:</a:t>
            </a:r>
          </a:p>
          <a:p>
            <a:pPr lvl="1"/>
            <a:r>
              <a:rPr lang="en-US" dirty="0" smtClean="0"/>
              <a:t>Overloading the host that owns the chosen spoofed source address.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 smtClean="0"/>
              <a:t>Using a wide range of random addresses since there are many unused addresses in the Internet. Consequently, a reasonable proportion of randomly generated will not correspond to a real host.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Detecting SYN spoof attack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After the target system has tried to send a SYN/ACK packet to the client and while it is waiting to receive an ACK packet, the existing connection is said to be half open or host in SYN_RECEIVED state</a:t>
            </a:r>
          </a:p>
          <a:p>
            <a:pPr eaLnBrk="1" hangingPunct="1"/>
            <a:r>
              <a:rPr lang="en-US" dirty="0" smtClean="0"/>
              <a:t>If your system is in this state, it may be experiencing SYN-spoof attack</a:t>
            </a:r>
          </a:p>
          <a:p>
            <a:pPr eaLnBrk="1" hangingPunct="1"/>
            <a:r>
              <a:rPr lang="en-US" dirty="0" smtClean="0"/>
              <a:t>To determine whether connections on your system are half open, type </a:t>
            </a:r>
            <a:r>
              <a:rPr lang="en-US" b="1" dirty="0" err="1" smtClean="0"/>
              <a:t>netstat</a:t>
            </a:r>
            <a:r>
              <a:rPr lang="en-US" b="1" dirty="0" smtClean="0"/>
              <a:t> –a  command</a:t>
            </a:r>
          </a:p>
          <a:p>
            <a:pPr eaLnBrk="1" hangingPunct="1"/>
            <a:r>
              <a:rPr lang="en-US" dirty="0" smtClean="0"/>
              <a:t>This command gives a set of active connections .Check for those in the state </a:t>
            </a:r>
            <a:r>
              <a:rPr lang="en-US" b="1" dirty="0" smtClean="0"/>
              <a:t>SYN_RECEIVED</a:t>
            </a:r>
            <a:r>
              <a:rPr lang="en-US" dirty="0" smtClean="0"/>
              <a:t> which is an indication of the threat of SYN spoof attack 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5260608-9861-4CC9-BAB0-83132C2214D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6172200"/>
            <a:ext cx="54102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  <a:latin typeface="Calibri" pitchFamily="34" charset="0"/>
              </a:rPr>
              <a:t> )</a:t>
            </a:r>
            <a:endParaRPr lang="en-US" sz="1600" i="1" dirty="0">
              <a:solidFill>
                <a:srgbClr val="0BD0D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prevent </a:t>
            </a:r>
            <a:r>
              <a:rPr lang="en-US" dirty="0" err="1" smtClean="0"/>
              <a:t>DoS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EAC4-F632-465B-A9BE-BE29AA561740}" type="datetime5">
              <a:rPr lang="en-GB" smtClean="0"/>
              <a:pPr/>
              <a:t>12-Oct-14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 and Communication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One common method of blocking denial of service attacks is to set a </a:t>
            </a:r>
            <a:r>
              <a:rPr lang="en-US" b="1" dirty="0" smtClean="0"/>
              <a:t>filter</a:t>
            </a:r>
            <a:r>
              <a:rPr lang="en-US" dirty="0" smtClean="0"/>
              <a:t>, or a </a:t>
            </a:r>
            <a:r>
              <a:rPr lang="en-US" b="1" dirty="0" smtClean="0"/>
              <a:t>sniffer</a:t>
            </a:r>
            <a:r>
              <a:rPr lang="en-US" dirty="0" smtClean="0"/>
              <a:t>, on a network before a stream of information reaches a site server.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filter can guard against attacks by looking for pattern of information or requests.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example, if a pattern comes in frequently, the filter can block messages containing such a pattern and that protects the server from becoming a victim for an attack.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to be covered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800" b="1" dirty="0" smtClean="0"/>
              <a:t>TCP/IP possible attacks:</a:t>
            </a:r>
          </a:p>
          <a:p>
            <a:pPr lvl="1"/>
            <a:r>
              <a:rPr lang="en-US" sz="2400" b="1" dirty="0" smtClean="0"/>
              <a:t>Denial-of-Service Attack</a:t>
            </a:r>
          </a:p>
          <a:p>
            <a:pPr lvl="2"/>
            <a:r>
              <a:rPr lang="en-US" sz="2400" dirty="0" smtClean="0"/>
              <a:t>Ping flooding  </a:t>
            </a:r>
          </a:p>
          <a:p>
            <a:pPr lvl="2"/>
            <a:r>
              <a:rPr lang="en-US" sz="2400" dirty="0" smtClean="0"/>
              <a:t>SYN spoofing </a:t>
            </a:r>
          </a:p>
          <a:p>
            <a:pPr lvl="1"/>
            <a:r>
              <a:rPr lang="en-US" sz="2400" b="1" dirty="0" smtClean="0"/>
              <a:t>Packet </a:t>
            </a:r>
            <a:r>
              <a:rPr lang="en-US" sz="2400" b="1" dirty="0"/>
              <a:t>S</a:t>
            </a:r>
            <a:r>
              <a:rPr lang="en-US" sz="2400" b="1" dirty="0" smtClean="0"/>
              <a:t>niffing Attack</a:t>
            </a:r>
          </a:p>
          <a:p>
            <a:pPr lvl="1"/>
            <a:r>
              <a:rPr lang="en-US" sz="2400" b="1" dirty="0" smtClean="0"/>
              <a:t>Packet Spoofing Attack </a:t>
            </a:r>
          </a:p>
          <a:p>
            <a:pPr lvl="1"/>
            <a:r>
              <a:rPr lang="en-US" sz="2400" b="1" dirty="0" smtClean="0"/>
              <a:t>Indirect attacks</a:t>
            </a:r>
          </a:p>
          <a:p>
            <a:pPr lvl="2"/>
            <a:r>
              <a:rPr lang="en-US" sz="2400" dirty="0" smtClean="0"/>
              <a:t>Distributed Denial-of-Service Attack</a:t>
            </a:r>
          </a:p>
          <a:p>
            <a:pPr lvl="2"/>
            <a:r>
              <a:rPr lang="en-US" sz="2400" dirty="0" smtClean="0"/>
              <a:t>Amplifier Attack</a:t>
            </a:r>
          </a:p>
          <a:p>
            <a:pPr lvl="2"/>
            <a:r>
              <a:rPr lang="en-US" sz="2400" dirty="0" smtClean="0"/>
              <a:t>Reflector Attack</a:t>
            </a:r>
          </a:p>
          <a:p>
            <a:pPr lvl="1"/>
            <a:r>
              <a:rPr lang="en-US" sz="2400" b="1" dirty="0" smtClean="0"/>
              <a:t>Strategies to prevent attacks 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04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Packet Sniffing Attack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91313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 </a:t>
            </a:r>
            <a:r>
              <a:rPr lang="en-US" sz="2400" dirty="0" smtClean="0"/>
              <a:t>Packet sniffing is the act of intercepting and reading any or all network traffic that is being transmitted across a shared network communication channel.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Packet sniffing captures network traffic at the Ethernet frame level.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After capture, this data ca be analyzed and sensitive information can be retrieved.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Using a packet analyzer such as </a:t>
            </a:r>
            <a:r>
              <a:rPr lang="en-US" sz="2400" b="1" i="1" dirty="0" err="1" smtClean="0"/>
              <a:t>Wireshark</a:t>
            </a:r>
            <a:r>
              <a:rPr lang="en-US" sz="2400" dirty="0" smtClean="0"/>
              <a:t>, the attacker can examine data that is transmitted.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Any data that is not encrypted is readable.</a:t>
            </a:r>
          </a:p>
          <a:p>
            <a:endParaRPr lang="en-US" sz="2400" dirty="0" smtClean="0"/>
          </a:p>
          <a:p>
            <a:r>
              <a:rPr lang="en-US" sz="2400" dirty="0" smtClean="0"/>
              <a:t>Packet sniffing is a passive attack and it is difficult to detect.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</a:rPr>
              <a:t>Wireshark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Content Placeholder 3" descr="wireshark_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077200" cy="5410200"/>
          </a:xfrm>
        </p:spPr>
      </p:pic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Packet Sniffing Attack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1676400"/>
            <a:ext cx="91059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most popular way of connecting computers is through Ethernet. Ethernet protocol works by sending packet information to all the hosts on the same circuit. 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packet header contains the proper address of the destination machine. Only the machine with the matching address is supposed to accept the packet.</a:t>
            </a:r>
          </a:p>
          <a:p>
            <a:endParaRPr lang="en-US" sz="2400" dirty="0" smtClean="0"/>
          </a:p>
          <a:p>
            <a:r>
              <a:rPr lang="en-US" sz="2400" dirty="0" smtClean="0"/>
              <a:t> A machine that is accepting all packets, no matter what the packet header says, is said to be in </a:t>
            </a:r>
            <a:r>
              <a:rPr lang="en-US" sz="2400" b="1" dirty="0" smtClean="0"/>
              <a:t>promiscuous mode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The intruder can  put a machine into promiscuous mode and by sniffing, compromise all the machines on the net.</a:t>
            </a:r>
          </a:p>
        </p:txBody>
      </p:sp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Packet Sniffing Attack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1524000"/>
            <a:ext cx="91059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Having used switch-based network, the packet sniffing become a little tougher.</a:t>
            </a:r>
          </a:p>
          <a:p>
            <a:r>
              <a:rPr lang="en-US" sz="2400" dirty="0" smtClean="0"/>
              <a:t> However,  the intruder can install remote sniffing programs on servers and routers through which a lot of traffic flows.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Typical items sniffed can be:</a:t>
            </a:r>
          </a:p>
          <a:p>
            <a:pPr lvl="1"/>
            <a:r>
              <a:rPr lang="en-US" sz="2100" dirty="0" smtClean="0"/>
              <a:t>SMTP  traffic: Sniffing one of these allows intruder to read the actual email.</a:t>
            </a:r>
          </a:p>
          <a:p>
            <a:pPr lvl="1">
              <a:buNone/>
            </a:pPr>
            <a:endParaRPr lang="en-US" sz="2100" dirty="0" smtClean="0"/>
          </a:p>
          <a:p>
            <a:pPr lvl="1"/>
            <a:r>
              <a:rPr lang="en-US" sz="2100" dirty="0" smtClean="0"/>
              <a:t>HTTP Basic, Telnet authentication: This allows hacker to read passwords off the wire in clear-text.</a:t>
            </a:r>
          </a:p>
          <a:p>
            <a:pPr lvl="1">
              <a:buNone/>
            </a:pPr>
            <a:endParaRPr lang="en-US" sz="2100" dirty="0" smtClean="0"/>
          </a:p>
          <a:p>
            <a:pPr lvl="1"/>
            <a:r>
              <a:rPr lang="en-US" sz="2100" dirty="0" smtClean="0"/>
              <a:t> FTP traffic: I t allows attacker to reads files of the wire.</a:t>
            </a:r>
          </a:p>
          <a:p>
            <a:pPr lvl="1">
              <a:buNone/>
            </a:pPr>
            <a:endParaRPr lang="en-US" sz="2100" dirty="0" smtClean="0"/>
          </a:p>
          <a:p>
            <a:pPr lvl="1"/>
            <a:r>
              <a:rPr lang="en-US" sz="2100" dirty="0" smtClean="0"/>
              <a:t>SQL database: It permits the attacker to read financial transactions and credit card information.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Packet Sniffing Attack Prevention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1524000"/>
            <a:ext cx="9105900" cy="5334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There are many solutions to prevent packet sniffing attacks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Authentication schemes such as MD4 and MD5, KERBEROS, and SHA-1 can prevent the clear text transmission of user names and passwords across a network.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Public key encryption programs such as PGP can encrypt electronic mail (E-mail) to prevent the contents from being read.</a:t>
            </a:r>
          </a:p>
        </p:txBody>
      </p:sp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Packet Spoofing Attack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attacker  aims to get unauthorized access to computers by sending messages to a computer with an IP address indicating that the message is coming from a trusted port. </a:t>
            </a:r>
          </a:p>
          <a:p>
            <a:endParaRPr lang="en-US" sz="2400" dirty="0" smtClean="0"/>
          </a:p>
          <a:p>
            <a:r>
              <a:rPr lang="en-US" sz="2400" dirty="0" smtClean="0"/>
              <a:t> Thus, the attacker find an IP address of a trusted port and then modify the packet headers so that it appears that the packets are coming from that port.</a:t>
            </a:r>
          </a:p>
          <a:p>
            <a:endParaRPr lang="en-US" sz="2400" dirty="0" smtClean="0"/>
          </a:p>
          <a:p>
            <a:r>
              <a:rPr lang="en-US" sz="2400" dirty="0" smtClean="0"/>
              <a:t>This type of attack is considered as active attack.</a:t>
            </a:r>
          </a:p>
        </p:txBody>
      </p:sp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Packet Spoofing Attack Prevention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648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Disable JavaScript in your browser so the attacker will be unable to hide the evidence of the attack.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Make sure your browser's location line is always visible.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Pay attention to the URLs displayed on your browser's location line, making sure they always point to the server you think you are connected to.</a:t>
            </a:r>
          </a:p>
        </p:txBody>
      </p:sp>
    </p:spTree>
    <p:extLst>
      <p:ext uri="{BB962C8B-B14F-4D97-AF65-F5344CB8AC3E}">
        <p14:creationId xmlns:p14="http://schemas.microsoft.com/office/powerpoint/2010/main" xmlns="" val="1052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Indirect attacks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Single-sourced attacker would be traced </a:t>
            </a:r>
          </a:p>
          <a:p>
            <a:pPr eaLnBrk="1" hangingPunct="1"/>
            <a:r>
              <a:rPr lang="en-US" dirty="0" smtClean="0"/>
              <a:t>Scaling would be difficult</a:t>
            </a:r>
          </a:p>
          <a:p>
            <a:pPr eaLnBrk="1" hangingPunct="1"/>
            <a:r>
              <a:rPr lang="en-US" dirty="0" smtClean="0"/>
              <a:t>Instead use </a:t>
            </a:r>
            <a:r>
              <a:rPr lang="en-US" b="1" dirty="0" smtClean="0"/>
              <a:t>multiple</a:t>
            </a:r>
            <a:r>
              <a:rPr lang="en-US" dirty="0" smtClean="0"/>
              <a:t> and </a:t>
            </a:r>
            <a:r>
              <a:rPr lang="en-US" b="1" dirty="0" smtClean="0"/>
              <a:t>distributed</a:t>
            </a:r>
            <a:r>
              <a:rPr lang="en-US" dirty="0" smtClean="0"/>
              <a:t> sources </a:t>
            </a:r>
          </a:p>
          <a:p>
            <a:pPr marL="742950" lvl="1" indent="-285750" eaLnBrk="1" hangingPunct="1"/>
            <a:r>
              <a:rPr lang="en-US" dirty="0" smtClean="0"/>
              <a:t>None of them generates traffic to bring down its own local network</a:t>
            </a:r>
          </a:p>
          <a:p>
            <a:pPr marL="742950" lvl="1" indent="-285750" eaLnBrk="1" hangingPunct="1"/>
            <a:r>
              <a:rPr lang="en-US" dirty="0" smtClean="0"/>
              <a:t>The Internet delivers all attack traffic to the victim</a:t>
            </a:r>
          </a:p>
          <a:p>
            <a:pPr eaLnBrk="1" hangingPunct="1"/>
            <a:r>
              <a:rPr lang="en-US" dirty="0" smtClean="0"/>
              <a:t>Thus, victims service is denied while the attackers are still fully operational</a:t>
            </a:r>
          </a:p>
          <a:p>
            <a:pPr eaLnBrk="1" hangingPunct="1"/>
            <a:r>
              <a:rPr lang="en-US" dirty="0" smtClean="0"/>
              <a:t>Indirect attack types</a:t>
            </a:r>
          </a:p>
          <a:p>
            <a:pPr marL="742950" lvl="1" indent="-285750" eaLnBrk="1" hangingPunct="1"/>
            <a:r>
              <a:rPr lang="en-US" dirty="0" smtClean="0"/>
              <a:t>Distributed </a:t>
            </a:r>
            <a:r>
              <a:rPr lang="en-US" dirty="0" err="1" smtClean="0"/>
              <a:t>DoS</a:t>
            </a:r>
            <a:endParaRPr lang="en-US" dirty="0" smtClean="0"/>
          </a:p>
          <a:p>
            <a:pPr marL="742950" lvl="1" indent="-285750" eaLnBrk="1" hangingPunct="1"/>
            <a:r>
              <a:rPr lang="en-US" dirty="0" smtClean="0"/>
              <a:t>Reflector attacks</a:t>
            </a:r>
          </a:p>
          <a:p>
            <a:pPr lvl="1"/>
            <a:r>
              <a:rPr lang="en-US" dirty="0" smtClean="0"/>
              <a:t>Amplifier attacks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E9AFF5-6BC3-4C91-A7CE-17A7FCE5A12F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31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Distributed Denial-of-service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Attacker uses multiple compromised user work stations/PCs for </a:t>
            </a:r>
            <a:r>
              <a:rPr lang="en-US" sz="2400" dirty="0" err="1" smtClean="0"/>
              <a:t>DoS</a:t>
            </a:r>
            <a:r>
              <a:rPr lang="en-US" sz="2400" dirty="0" smtClean="0"/>
              <a:t>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Utilizing vulnerabilities to gain access to these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Installing malicious backdoor programs , thereby making </a:t>
            </a:r>
            <a:r>
              <a:rPr lang="en-US" sz="2000" b="1" i="1" dirty="0" smtClean="0"/>
              <a:t>zombies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Creating </a:t>
            </a:r>
            <a:r>
              <a:rPr lang="en-US" sz="2000" b="1" i="1" dirty="0" err="1" smtClean="0"/>
              <a:t>botnets</a:t>
            </a:r>
            <a:r>
              <a:rPr lang="en-US" sz="2000" dirty="0" smtClean="0"/>
              <a:t>: large collection of zombies under the control of attacker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Generally, a </a:t>
            </a:r>
            <a:r>
              <a:rPr lang="en-US" sz="2400" b="1" dirty="0" smtClean="0"/>
              <a:t>control hierarchy</a:t>
            </a:r>
            <a:r>
              <a:rPr lang="en-US" sz="2400" dirty="0" smtClean="0"/>
              <a:t> is used to create </a:t>
            </a:r>
            <a:r>
              <a:rPr lang="en-US" sz="2400" dirty="0" err="1" smtClean="0"/>
              <a:t>botnets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i="1" dirty="0" smtClean="0"/>
              <a:t>Handlers</a:t>
            </a:r>
            <a:r>
              <a:rPr lang="en-US" sz="2000" dirty="0" smtClean="0"/>
              <a:t>: The initial layer of zombies that are directly controlled by the attacker</a:t>
            </a:r>
            <a:r>
              <a:rPr lang="en-US" sz="2000" b="1" i="1" dirty="0" smtClean="0"/>
              <a:t> 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i="1" dirty="0" smtClean="0"/>
              <a:t>Agent systems</a:t>
            </a:r>
            <a:r>
              <a:rPr lang="en-US" sz="2000" dirty="0" smtClean="0"/>
              <a:t>: Subordinate zombies that are controlled by handlers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Attacker sends a single command to handler, which then automatically forwards it to all agents under its control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Example: Tribe Flood Network (TFN), TFN2K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67E5CFB-B8DB-4E52-A043-363A8963754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53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err="1" smtClean="0"/>
              <a:t>DDoS</a:t>
            </a:r>
            <a:r>
              <a:rPr lang="en-US" dirty="0" smtClean="0"/>
              <a:t> control hierarchy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Example: Tribe Flood Network (TFN)</a:t>
            </a:r>
          </a:p>
          <a:p>
            <a:pPr lvl="1" eaLnBrk="1" hangingPunct="1"/>
            <a:r>
              <a:rPr lang="en-US" sz="2000" dirty="0" smtClean="0"/>
              <a:t>TFN did not spoof source addresses in the attack packet. Rather, it relied on </a:t>
            </a:r>
            <a:r>
              <a:rPr lang="en-US" sz="2000" b="1" i="1" dirty="0" smtClean="0"/>
              <a:t>large number</a:t>
            </a:r>
            <a:r>
              <a:rPr lang="en-US" sz="2000" dirty="0" smtClean="0"/>
              <a:t> of compromised systems and </a:t>
            </a:r>
            <a:r>
              <a:rPr lang="en-US" sz="2000" b="1" i="1" dirty="0" smtClean="0"/>
              <a:t>layered command structure</a:t>
            </a:r>
            <a:r>
              <a:rPr lang="en-US" sz="2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7BD0E5-807B-4238-9F4B-F312D67D331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86050" y="1162050"/>
            <a:ext cx="38481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2743200"/>
            <a:ext cx="2819400" cy="1219200"/>
          </a:xfrm>
          <a:prstGeom prst="cloudCallout">
            <a:avLst>
              <a:gd name="adj1" fmla="val 92963"/>
              <a:gd name="adj2" fmla="val 553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</a:rPr>
              <a:t>Command-line program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791200" y="5715000"/>
            <a:ext cx="2971800" cy="1143000"/>
          </a:xfrm>
          <a:prstGeom prst="cloudCallout">
            <a:avLst>
              <a:gd name="adj1" fmla="val -72542"/>
              <a:gd name="adj2" fmla="val -8972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Trojan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404080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Denial-of-service (</a:t>
            </a:r>
            <a:r>
              <a:rPr lang="en-US" b="1" dirty="0" err="1" smtClean="0"/>
              <a:t>DoS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754563"/>
          </a:xfrm>
        </p:spPr>
        <p:txBody>
          <a:bodyPr>
            <a:normAutofit/>
          </a:bodyPr>
          <a:lstStyle/>
          <a:p>
            <a:r>
              <a:rPr lang="en-US" b="1" dirty="0" smtClean="0"/>
              <a:t>Denial-of-service (</a:t>
            </a:r>
            <a:r>
              <a:rPr lang="en-US" b="1" dirty="0" err="1" smtClean="0"/>
              <a:t>DoS</a:t>
            </a:r>
            <a:r>
              <a:rPr lang="en-US" b="1" dirty="0" smtClean="0"/>
              <a:t>) attack</a:t>
            </a:r>
            <a:r>
              <a:rPr lang="en-US" dirty="0" smtClean="0"/>
              <a:t> aims at </a:t>
            </a:r>
            <a:r>
              <a:rPr lang="en-US" b="1" dirty="0" smtClean="0"/>
              <a:t>disrupting the authorized use</a:t>
            </a:r>
            <a:r>
              <a:rPr lang="en-US" dirty="0" smtClean="0"/>
              <a:t> of networks, systems, or applications</a:t>
            </a:r>
          </a:p>
          <a:p>
            <a:pPr lvl="1"/>
            <a:r>
              <a:rPr lang="en-US" dirty="0" smtClean="0"/>
              <a:t> by sending messages which exhaust service provider’s resources ( network bandwidth, system resources, application resources)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9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Reflector and Amplifier attacks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Unlike </a:t>
            </a:r>
            <a:r>
              <a:rPr lang="en-US" dirty="0" err="1" smtClean="0"/>
              <a:t>DDoS</a:t>
            </a:r>
            <a:r>
              <a:rPr lang="en-US" dirty="0" smtClean="0"/>
              <a:t> attacks, the intermediaries are </a:t>
            </a:r>
            <a:r>
              <a:rPr lang="en-US" i="1" dirty="0" smtClean="0"/>
              <a:t>not compromised</a:t>
            </a:r>
          </a:p>
          <a:p>
            <a:pPr eaLnBrk="1" hangingPunct="1"/>
            <a:r>
              <a:rPr lang="en-US" dirty="0" smtClean="0"/>
              <a:t>R &amp; A attacks use </a:t>
            </a:r>
            <a:r>
              <a:rPr lang="en-US" i="1" dirty="0" smtClean="0"/>
              <a:t>network systems</a:t>
            </a:r>
            <a:r>
              <a:rPr lang="en-US" dirty="0" smtClean="0"/>
              <a:t> </a:t>
            </a:r>
            <a:r>
              <a:rPr lang="en-US" b="1" dirty="0" smtClean="0"/>
              <a:t>functioning </a:t>
            </a:r>
            <a:r>
              <a:rPr lang="en-US" b="1" i="1" dirty="0" smtClean="0"/>
              <a:t>normally</a:t>
            </a:r>
            <a:endParaRPr lang="en-US" b="1" dirty="0" smtClean="0"/>
          </a:p>
          <a:p>
            <a:pPr eaLnBrk="1" hangingPunct="1"/>
            <a:r>
              <a:rPr lang="en-US" dirty="0" smtClean="0"/>
              <a:t>Generic process:</a:t>
            </a:r>
          </a:p>
          <a:p>
            <a:pPr lvl="1" eaLnBrk="1" hangingPunct="1"/>
            <a:r>
              <a:rPr lang="en-US" dirty="0" smtClean="0"/>
              <a:t>A network packet with a spoofed source address is sent to a service running on some network server</a:t>
            </a:r>
          </a:p>
          <a:p>
            <a:pPr lvl="1" eaLnBrk="1" hangingPunct="1"/>
            <a:r>
              <a:rPr lang="en-US" dirty="0" smtClean="0"/>
              <a:t>A response to this packet is sent to the spoofed address(victim) by server</a:t>
            </a:r>
          </a:p>
          <a:p>
            <a:pPr lvl="1" eaLnBrk="1" hangingPunct="1"/>
            <a:r>
              <a:rPr lang="en-US" dirty="0" smtClean="0"/>
              <a:t> A number of such requests spoofed with same address are sent to various servers</a:t>
            </a:r>
          </a:p>
          <a:p>
            <a:pPr lvl="1" eaLnBrk="1" hangingPunct="1"/>
            <a:r>
              <a:rPr lang="en-US" dirty="0" smtClean="0"/>
              <a:t>A large flood of responses overwhelm the target’s network link</a:t>
            </a:r>
          </a:p>
          <a:p>
            <a:pPr eaLnBrk="1" hangingPunct="1"/>
            <a:r>
              <a:rPr lang="en-US" dirty="0" smtClean="0"/>
              <a:t>Spoofing utilized for reflecting traffic</a:t>
            </a:r>
          </a:p>
          <a:p>
            <a:pPr eaLnBrk="1" hangingPunct="1"/>
            <a:r>
              <a:rPr lang="en-US" dirty="0" smtClean="0"/>
              <a:t>These attacks are </a:t>
            </a:r>
            <a:r>
              <a:rPr lang="en-US" b="1" dirty="0" smtClean="0"/>
              <a:t>easier to deploy and harder to trace back 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FFD0140-A452-4DE5-B76C-5BB482A3E3C8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6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Reflection attacks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Direct implementation of the generic process explained before</a:t>
            </a:r>
          </a:p>
          <a:p>
            <a:pPr lvl="1" eaLnBrk="1" hangingPunct="1"/>
            <a:r>
              <a:rPr lang="en-US" b="1" dirty="0" smtClean="0"/>
              <a:t>Reflector</a:t>
            </a:r>
            <a:r>
              <a:rPr lang="en-US" dirty="0" smtClean="0"/>
              <a:t> : Intermediary where the attack is reflected</a:t>
            </a:r>
          </a:p>
          <a:p>
            <a:pPr lvl="1" eaLnBrk="1" hangingPunct="1"/>
            <a:r>
              <a:rPr lang="en-US" dirty="0" smtClean="0"/>
              <a:t>Make sure the packet flow is similar to legitimate flow</a:t>
            </a:r>
          </a:p>
          <a:p>
            <a:pPr eaLnBrk="1" hangingPunct="1"/>
            <a:r>
              <a:rPr lang="en-US" dirty="0" smtClean="0"/>
              <a:t>Attacker’s preference:  </a:t>
            </a:r>
            <a:r>
              <a:rPr lang="en-US" b="1" i="1" dirty="0" smtClean="0"/>
              <a:t>response packet size &gt; original request size</a:t>
            </a:r>
            <a:endParaRPr lang="en-US" b="1" dirty="0" smtClean="0"/>
          </a:p>
          <a:p>
            <a:pPr eaLnBrk="1" hangingPunct="1"/>
            <a:r>
              <a:rPr lang="en-US" dirty="0" smtClean="0"/>
              <a:t>Various protocols satisfying this condition are preferred</a:t>
            </a:r>
          </a:p>
          <a:p>
            <a:pPr lvl="1" eaLnBrk="1" hangingPunct="1"/>
            <a:r>
              <a:rPr lang="en-US" dirty="0" smtClean="0"/>
              <a:t>UDP, </a:t>
            </a:r>
            <a:r>
              <a:rPr lang="en-US" dirty="0" err="1" smtClean="0"/>
              <a:t>chargen</a:t>
            </a:r>
            <a:r>
              <a:rPr lang="en-US" dirty="0" smtClean="0"/>
              <a:t>, DNS,  etc</a:t>
            </a:r>
          </a:p>
          <a:p>
            <a:pPr eaLnBrk="1" hangingPunct="1"/>
            <a:r>
              <a:rPr lang="en-US" dirty="0" smtClean="0"/>
              <a:t>Intermediary systems are often high-capacity network servers/routers</a:t>
            </a:r>
          </a:p>
          <a:p>
            <a:pPr eaLnBrk="1" hangingPunct="1"/>
            <a:r>
              <a:rPr lang="en-US" b="1" dirty="0" smtClean="0"/>
              <a:t>Lack of backscatter traffic</a:t>
            </a:r>
          </a:p>
          <a:p>
            <a:pPr lvl="1" eaLnBrk="1" hangingPunct="1"/>
            <a:r>
              <a:rPr lang="en-US" dirty="0" smtClean="0"/>
              <a:t>No visible side-effect</a:t>
            </a:r>
          </a:p>
          <a:p>
            <a:pPr lvl="1" eaLnBrk="1" hangingPunct="1"/>
            <a:r>
              <a:rPr lang="en-US" dirty="0" smtClean="0"/>
              <a:t>Hard to quantify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C2F2757-E029-470A-B8D0-F5C4CE27C7CC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318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3058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Reflection attack using TCP/SYN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Exploits three-way handshake</a:t>
            </a:r>
            <a:r>
              <a:rPr lang="en-US" dirty="0" smtClean="0"/>
              <a:t>  used to establish TCP connection</a:t>
            </a:r>
          </a:p>
          <a:p>
            <a:pPr lvl="1" eaLnBrk="1" hangingPunct="1"/>
            <a:r>
              <a:rPr lang="en-US" dirty="0" smtClean="0"/>
              <a:t>A number of SYN packets spoofed with target’s address are sent to the intermediary</a:t>
            </a:r>
          </a:p>
          <a:p>
            <a:pPr eaLnBrk="1" hangingPunct="1"/>
            <a:r>
              <a:rPr lang="en-US" dirty="0" smtClean="0"/>
              <a:t>Flooding attack but different from SYN spoofing attack</a:t>
            </a:r>
          </a:p>
          <a:p>
            <a:pPr eaLnBrk="1" hangingPunct="1"/>
            <a:r>
              <a:rPr lang="en-US" b="1" dirty="0" smtClean="0"/>
              <a:t>Continued correct functioning</a:t>
            </a:r>
            <a:r>
              <a:rPr lang="en-US" dirty="0" smtClean="0"/>
              <a:t> is essential</a:t>
            </a:r>
          </a:p>
          <a:p>
            <a:pPr eaLnBrk="1" hangingPunct="1"/>
            <a:r>
              <a:rPr lang="en-US" dirty="0" smtClean="0"/>
              <a:t>Many possible intermediaries can be used </a:t>
            </a:r>
          </a:p>
          <a:p>
            <a:pPr lvl="1" eaLnBrk="1" hangingPunct="1"/>
            <a:r>
              <a:rPr lang="en-US" dirty="0" smtClean="0"/>
              <a:t>Even if some intermediaries sense and block the attack, many other won’t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331ADAD-2DE5-43FA-8095-0C23ACC319E4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62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Further variation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Establish self-contained loop(s) between the intermediary and the target system  using diagnostic network services (</a:t>
            </a:r>
            <a:r>
              <a:rPr lang="en-US" dirty="0" err="1" smtClean="0"/>
              <a:t>echo,chargen</a:t>
            </a:r>
            <a:r>
              <a:rPr lang="en-US" dirty="0" smtClean="0"/>
              <a:t> )</a:t>
            </a:r>
          </a:p>
          <a:p>
            <a:pPr eaLnBrk="1" hangingPunct="1"/>
            <a:r>
              <a:rPr lang="en-US" dirty="0" smtClean="0"/>
              <a:t>Fairly easy to filter and block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B2CDEE0-4D4B-45F2-92B2-C7378EC54E5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58373" name="Picture 7" descr="Loop reflection at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751262"/>
            <a:ext cx="5257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304800" y="3886200"/>
            <a:ext cx="2438400" cy="1371600"/>
          </a:xfrm>
          <a:prstGeom prst="wedgeEllipseCallout">
            <a:avLst>
              <a:gd name="adj1" fmla="val 54884"/>
              <a:gd name="adj2" fmla="val 40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Large UDP Packet+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spoofed 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99787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Amplification attacks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 in intermediaries generate </a:t>
            </a:r>
            <a:r>
              <a:rPr lang="en-US" b="1" dirty="0" smtClean="0"/>
              <a:t>multiple response packets</a:t>
            </a:r>
            <a:r>
              <a:rPr lang="en-US" dirty="0" smtClean="0"/>
              <a:t> for each original packet sent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887119C-4D68-4308-91FB-FF9393CF59E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59397" name="Picture 8" descr="Amplification atta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201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2322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Amplification attacks possibilities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Utilize service handled by large number of hosts on intermediate network</a:t>
            </a:r>
          </a:p>
          <a:p>
            <a:pPr eaLnBrk="1" hangingPunct="1"/>
            <a:r>
              <a:rPr lang="en-US" dirty="0" smtClean="0"/>
              <a:t>A ping flood using ICMP echo request packets</a:t>
            </a:r>
          </a:p>
          <a:p>
            <a:pPr lvl="1" eaLnBrk="1" hangingPunct="1"/>
            <a:r>
              <a:rPr lang="en-US" dirty="0" smtClean="0"/>
              <a:t>Ex: </a:t>
            </a:r>
            <a:r>
              <a:rPr lang="en-US" dirty="0" err="1" smtClean="0"/>
              <a:t>smurf</a:t>
            </a:r>
            <a:r>
              <a:rPr lang="en-US" dirty="0" smtClean="0"/>
              <a:t> </a:t>
            </a:r>
            <a:r>
              <a:rPr lang="en-US" dirty="0" err="1" smtClean="0"/>
              <a:t>DoS</a:t>
            </a:r>
            <a:r>
              <a:rPr lang="en-US" dirty="0" smtClean="0"/>
              <a:t> program</a:t>
            </a:r>
          </a:p>
          <a:p>
            <a:pPr eaLnBrk="1" hangingPunct="1"/>
            <a:r>
              <a:rPr lang="en-US" dirty="0" smtClean="0"/>
              <a:t>Using suitable UDP service</a:t>
            </a:r>
          </a:p>
          <a:p>
            <a:pPr lvl="1" eaLnBrk="1" hangingPunct="1"/>
            <a:r>
              <a:rPr lang="en-US" dirty="0" smtClean="0"/>
              <a:t>Ex: </a:t>
            </a:r>
            <a:r>
              <a:rPr lang="en-US" dirty="0" err="1" smtClean="0"/>
              <a:t>fraggle</a:t>
            </a:r>
            <a:r>
              <a:rPr lang="en-US" dirty="0" smtClean="0"/>
              <a:t> program </a:t>
            </a:r>
          </a:p>
          <a:p>
            <a:pPr eaLnBrk="1" hangingPunct="1"/>
            <a:r>
              <a:rPr lang="en-US" dirty="0" smtClean="0"/>
              <a:t>TCP service cannot be used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48AAA6-5939-448C-B9A4-99141F100C0F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18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Defense from amplification attack </a:t>
            </a:r>
          </a:p>
        </p:txBody>
      </p:sp>
      <p:sp>
        <p:nvSpPr>
          <p:cNvPr id="2457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to allow directed broadcasts to be routed into a network from outside</a:t>
            </a:r>
          </a:p>
        </p:txBody>
      </p:sp>
    </p:spTree>
    <p:extLst>
      <p:ext uri="{BB962C8B-B14F-4D97-AF65-F5344CB8AC3E}">
        <p14:creationId xmlns:p14="http://schemas.microsoft.com/office/powerpoint/2010/main" xmlns="" val="88762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DNS amplification attacks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DNS servers is the intermediary system</a:t>
            </a:r>
          </a:p>
          <a:p>
            <a:pPr eaLnBrk="1" hangingPunct="1"/>
            <a:r>
              <a:rPr lang="en-US" dirty="0" smtClean="0"/>
              <a:t>Exploit DNS behavior to convert a small request to a much larger response</a:t>
            </a:r>
          </a:p>
          <a:p>
            <a:pPr lvl="1" eaLnBrk="1" hangingPunct="1"/>
            <a:r>
              <a:rPr lang="en-US" dirty="0" smtClean="0"/>
              <a:t>60 byte request to 512 – 4000 byte response</a:t>
            </a:r>
          </a:p>
          <a:p>
            <a:pPr eaLnBrk="1" hangingPunct="1"/>
            <a:r>
              <a:rPr lang="en-US" dirty="0" smtClean="0"/>
              <a:t>Sending DNS requests with spoofed source address being the target to the chosen servers</a:t>
            </a:r>
          </a:p>
          <a:p>
            <a:pPr eaLnBrk="1" hangingPunct="1"/>
            <a:r>
              <a:rPr lang="en-US" dirty="0" smtClean="0"/>
              <a:t>Attacker sends requests to multiple well connected servers, which flood target </a:t>
            </a:r>
          </a:p>
          <a:p>
            <a:pPr lvl="1" eaLnBrk="1" hangingPunct="1"/>
            <a:r>
              <a:rPr lang="en-US" dirty="0" smtClean="0"/>
              <a:t>Moderate flow of packets from attacker is sufficient</a:t>
            </a:r>
          </a:p>
          <a:p>
            <a:pPr lvl="1" eaLnBrk="1" hangingPunct="1"/>
            <a:r>
              <a:rPr lang="en-US" dirty="0" smtClean="0"/>
              <a:t>Target overwhelmed with amplified responses from server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D4094D-6E59-43F5-8876-A25C8FAB31D7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13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Teardrop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This </a:t>
            </a:r>
            <a:r>
              <a:rPr lang="en-US" dirty="0" err="1" smtClean="0"/>
              <a:t>DoS</a:t>
            </a:r>
            <a:r>
              <a:rPr lang="en-US" dirty="0" smtClean="0"/>
              <a:t> attack affects Windows 3.1, 95 and NT machines and Linux versions previous to 2.0.32 and 2.1.63 </a:t>
            </a:r>
          </a:p>
          <a:p>
            <a:pPr eaLnBrk="1" hangingPunct="1"/>
            <a:r>
              <a:rPr lang="en-US" b="1" dirty="0" smtClean="0"/>
              <a:t>Teardrop</a:t>
            </a:r>
            <a:r>
              <a:rPr lang="en-US" dirty="0" smtClean="0"/>
              <a:t> is a program that sends IP fragments to a machine connected to the Internet or a network</a:t>
            </a:r>
          </a:p>
          <a:p>
            <a:pPr eaLnBrk="1" hangingPunct="1"/>
            <a:r>
              <a:rPr lang="en-US" b="1" dirty="0" smtClean="0"/>
              <a:t>Teardrop</a:t>
            </a:r>
            <a:r>
              <a:rPr lang="en-US" dirty="0" smtClean="0"/>
              <a:t> exploits an overlapping IP fragment bug  </a:t>
            </a:r>
          </a:p>
          <a:p>
            <a:pPr lvl="1" eaLnBrk="1" hangingPunct="1"/>
            <a:r>
              <a:rPr lang="en-US" dirty="0" smtClean="0"/>
              <a:t>The bug causes the TCP/IP fragmentation re-assembly code to improperly handle overlapping IP fragments</a:t>
            </a:r>
          </a:p>
          <a:p>
            <a:pPr lvl="1" eaLnBrk="1" hangingPunct="1"/>
            <a:r>
              <a:rPr lang="en-US" dirty="0" smtClean="0"/>
              <a:t>A 4000 bytes of data is sent as </a:t>
            </a:r>
          </a:p>
          <a:p>
            <a:pPr lvl="2" eaLnBrk="1" hangingPunct="1"/>
            <a:r>
              <a:rPr lang="en-US" sz="1800" dirty="0" smtClean="0"/>
              <a:t>Legitimately (Bytes 1-1500) (Bytes 1501 – 3000) (Bytes 3001-4500)</a:t>
            </a:r>
          </a:p>
          <a:p>
            <a:pPr lvl="2" eaLnBrk="1" hangingPunct="1"/>
            <a:r>
              <a:rPr lang="en-US" sz="1800" dirty="0" smtClean="0"/>
              <a:t>Overlapping (Bytes 1-1500) (Bytes 1501 – 3000) (Bytes 1001-3600)</a:t>
            </a:r>
          </a:p>
          <a:p>
            <a:pPr eaLnBrk="1" hangingPunct="1"/>
            <a:r>
              <a:rPr lang="en-US" dirty="0" smtClean="0"/>
              <a:t>This attack has not been shown to cause any significant damage to systems </a:t>
            </a:r>
          </a:p>
          <a:p>
            <a:pPr eaLnBrk="1" hangingPunct="1"/>
            <a:r>
              <a:rPr lang="en-US" dirty="0" smtClean="0"/>
              <a:t>The primary problem with this is loss of data 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BA7D9B-7E70-4202-B74B-4E2C16FE544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5943600"/>
            <a:ext cx="28956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Source: </a:t>
            </a:r>
            <a:r>
              <a:rPr lang="en-US" i="1" dirty="0" err="1">
                <a:solidFill>
                  <a:schemeClr val="tx2"/>
                </a:solidFill>
                <a:latin typeface="Calibri" pitchFamily="34" charset="0"/>
              </a:rPr>
              <a:t>Fadia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xmlns="" val="3549685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err="1" smtClean="0"/>
              <a:t>Cyberslam</a:t>
            </a:r>
            <a:endParaRPr lang="en-US" dirty="0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DDoS</a:t>
            </a:r>
            <a:r>
              <a:rPr lang="en-US" dirty="0" smtClean="0"/>
              <a:t> attack in a different style</a:t>
            </a:r>
          </a:p>
          <a:p>
            <a:pPr eaLnBrk="1" hangingPunct="1"/>
            <a:r>
              <a:rPr lang="en-US" dirty="0" smtClean="0"/>
              <a:t>Zombies DO NOT launch a SYN Flood or issue dummy packets that will congest the Web server’s access link</a:t>
            </a:r>
          </a:p>
          <a:p>
            <a:pPr eaLnBrk="1" hangingPunct="1"/>
            <a:r>
              <a:rPr lang="en-US" dirty="0" smtClean="0"/>
              <a:t>Zombies  fetch files or </a:t>
            </a:r>
            <a:r>
              <a:rPr lang="en-US" b="1" dirty="0" smtClean="0"/>
              <a:t>query search engine databases at the Web server</a:t>
            </a:r>
          </a:p>
          <a:p>
            <a:pPr eaLnBrk="1" hangingPunct="1"/>
            <a:r>
              <a:rPr lang="en-US" dirty="0" smtClean="0"/>
              <a:t>From the web server’s perspective, these zombie requests look exactly like legitimate requests </a:t>
            </a:r>
          </a:p>
          <a:p>
            <a:pPr eaLnBrk="1" hangingPunct="1"/>
            <a:r>
              <a:rPr lang="en-US" dirty="0" smtClean="0"/>
              <a:t>so the server ends up spending lot of its time serving </a:t>
            </a:r>
            <a:r>
              <a:rPr lang="en-US" dirty="0" err="1" smtClean="0"/>
              <a:t>zombies,causing</a:t>
            </a:r>
            <a:r>
              <a:rPr lang="en-US" dirty="0" smtClean="0"/>
              <a:t> </a:t>
            </a:r>
            <a:r>
              <a:rPr lang="en-US" dirty="0" err="1" smtClean="0"/>
              <a:t>DoS</a:t>
            </a:r>
            <a:r>
              <a:rPr lang="en-US" dirty="0" smtClean="0"/>
              <a:t> to legitimate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1E53A1-29A3-470A-9FBD-93E2E2B8899B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37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Denial-of-service (</a:t>
            </a:r>
            <a:r>
              <a:rPr lang="en-US" b="1" dirty="0" err="1" smtClean="0"/>
              <a:t>DoS</a:t>
            </a:r>
            <a:r>
              <a:rPr lang="en-US" b="1" dirty="0" smtClean="0"/>
              <a:t>): how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 normal connection, the client sends a message asking the server to authenticate it. The server returns the authentication approval (ACK) to the client. The client acknowledges this approval and is then allowed onto the server.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a denial of service attack, the client sends several requests to the server, filling it up.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requests have false return addresses and so the server can't find the user when it tries to send the request approval.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9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971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Techniques to counter </a:t>
            </a:r>
            <a:r>
              <a:rPr lang="en-US" dirty="0" err="1" smtClean="0"/>
              <a:t>cyberslam</a:t>
            </a:r>
            <a:endParaRPr 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Password authentication</a:t>
            </a:r>
          </a:p>
          <a:p>
            <a:pPr lvl="1" eaLnBrk="1" hangingPunct="1"/>
            <a:r>
              <a:rPr lang="en-US" dirty="0" smtClean="0"/>
              <a:t>Cumbersome to manage for a site like Google</a:t>
            </a:r>
          </a:p>
          <a:p>
            <a:pPr lvl="1" eaLnBrk="1" hangingPunct="1"/>
            <a:r>
              <a:rPr lang="en-US" dirty="0" smtClean="0"/>
              <a:t>Attacker might simply </a:t>
            </a:r>
            <a:r>
              <a:rPr lang="en-US" dirty="0" err="1" smtClean="0"/>
              <a:t>DDoS</a:t>
            </a:r>
            <a:r>
              <a:rPr lang="en-US" dirty="0" smtClean="0"/>
              <a:t> the password checking mechanism</a:t>
            </a:r>
          </a:p>
          <a:p>
            <a:pPr eaLnBrk="1" hangingPunct="1"/>
            <a:r>
              <a:rPr lang="en-US" dirty="0" smtClean="0"/>
              <a:t>Computational puzzles</a:t>
            </a:r>
          </a:p>
          <a:p>
            <a:pPr lvl="1" eaLnBrk="1" hangingPunct="1"/>
            <a:r>
              <a:rPr lang="en-US" dirty="0" smtClean="0"/>
              <a:t>Computation burden quite heavy compared to service provided</a:t>
            </a:r>
          </a:p>
          <a:p>
            <a:pPr eaLnBrk="1" hangingPunct="1"/>
            <a:r>
              <a:rPr lang="en-US" dirty="0" smtClean="0"/>
              <a:t>Graphical puzzles </a:t>
            </a:r>
          </a:p>
          <a:p>
            <a:pPr eaLnBrk="1" hangingPunct="1"/>
            <a:r>
              <a:rPr lang="en-US" dirty="0" smtClean="0"/>
              <a:t>Kill-bots suggested in [</a:t>
            </a:r>
            <a:r>
              <a:rPr lang="en-US" dirty="0" err="1" smtClean="0"/>
              <a:t>Kandula</a:t>
            </a:r>
            <a:r>
              <a:rPr lang="en-US" dirty="0" smtClean="0"/>
              <a:t> 2005]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6AE9BB3-50EF-4CE9-B70A-8B32E85C9A8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6096000"/>
            <a:ext cx="57150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1600" i="1">
                <a:solidFill>
                  <a:schemeClr val="tx2"/>
                </a:solidFill>
                <a:latin typeface="Calibri" pitchFamily="34" charset="0"/>
              </a:rPr>
              <a:t>Source: Kandula (2005)</a:t>
            </a:r>
          </a:p>
        </p:txBody>
      </p:sp>
    </p:spTree>
    <p:extLst>
      <p:ext uri="{BB962C8B-B14F-4D97-AF65-F5344CB8AC3E}">
        <p14:creationId xmlns:p14="http://schemas.microsoft.com/office/powerpoint/2010/main" xmlns="" val="1940171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Attack prevention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Limit ability of systems to send spoofed packets</a:t>
            </a:r>
          </a:p>
          <a:p>
            <a:pPr lvl="1" eaLnBrk="1" hangingPunct="1"/>
            <a:r>
              <a:rPr lang="en-US" dirty="0" smtClean="0"/>
              <a:t>Filtering done as close to source as possible by routers/gateways</a:t>
            </a:r>
          </a:p>
          <a:p>
            <a:pPr lvl="1" eaLnBrk="1" hangingPunct="1"/>
            <a:r>
              <a:rPr lang="en-US" dirty="0" smtClean="0"/>
              <a:t>Reverse-path filtering ensure that the path back to claimed source is same as the current packet’s path</a:t>
            </a:r>
          </a:p>
          <a:p>
            <a:pPr lvl="2" eaLnBrk="1" hangingPunct="1"/>
            <a:r>
              <a:rPr lang="en-US" dirty="0" smtClean="0"/>
              <a:t>Ex: On Cisco router    “</a:t>
            </a:r>
            <a:r>
              <a:rPr lang="en-US" dirty="0" err="1" smtClean="0"/>
              <a:t>ip</a:t>
            </a:r>
            <a:r>
              <a:rPr lang="en-US" dirty="0" smtClean="0"/>
              <a:t> verify </a:t>
            </a:r>
            <a:r>
              <a:rPr lang="en-US" dirty="0" err="1" smtClean="0"/>
              <a:t>unicast</a:t>
            </a:r>
            <a:r>
              <a:rPr lang="en-US" dirty="0" smtClean="0"/>
              <a:t> reverse-path” command</a:t>
            </a:r>
          </a:p>
          <a:p>
            <a:pPr eaLnBrk="1" hangingPunct="1"/>
            <a:r>
              <a:rPr lang="en-US" dirty="0" smtClean="0"/>
              <a:t>Rate controls in upstream distribution nets</a:t>
            </a:r>
          </a:p>
          <a:p>
            <a:pPr lvl="1" eaLnBrk="1" hangingPunct="1"/>
            <a:r>
              <a:rPr lang="en-US" dirty="0" smtClean="0"/>
              <a:t>On specific packet types</a:t>
            </a:r>
          </a:p>
          <a:p>
            <a:pPr lvl="1" eaLnBrk="1" hangingPunct="1"/>
            <a:r>
              <a:rPr lang="en-US" dirty="0" smtClean="0"/>
              <a:t>Ex: Some ICMP, some UDP, TCP/SYN</a:t>
            </a:r>
          </a:p>
          <a:p>
            <a:pPr eaLnBrk="1" hangingPunct="1"/>
            <a:r>
              <a:rPr lang="en-US" dirty="0" smtClean="0"/>
              <a:t>Use modified TCP connection handling</a:t>
            </a:r>
          </a:p>
          <a:p>
            <a:pPr lvl="1" eaLnBrk="1" hangingPunct="1"/>
            <a:r>
              <a:rPr lang="en-US" dirty="0" smtClean="0"/>
              <a:t>Use SYN-ACK cookies when table full</a:t>
            </a:r>
          </a:p>
          <a:p>
            <a:pPr lvl="1" eaLnBrk="1" hangingPunct="1"/>
            <a:r>
              <a:rPr lang="en-US" dirty="0" smtClean="0"/>
              <a:t>Or selective or random drop when table full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8054C0F-56B3-48EC-93DA-F26A444B54E3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789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Attack prevention </a:t>
            </a:r>
            <a:r>
              <a:rPr lang="en-US" sz="1800" dirty="0" smtClean="0"/>
              <a:t>cont’d ….</a:t>
            </a:r>
            <a:endParaRPr lang="en-US" dirty="0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Block IP broadcasts</a:t>
            </a:r>
          </a:p>
          <a:p>
            <a:pPr eaLnBrk="1" hangingPunct="1"/>
            <a:r>
              <a:rPr lang="en-US" dirty="0" smtClean="0"/>
              <a:t>Block suspicious services &amp; combinations</a:t>
            </a:r>
          </a:p>
          <a:p>
            <a:pPr eaLnBrk="1" hangingPunct="1"/>
            <a:r>
              <a:rPr lang="en-US" dirty="0" smtClean="0"/>
              <a:t>Manage application attacks with “puzzles” to distinguish legitimate human requests</a:t>
            </a:r>
          </a:p>
          <a:p>
            <a:pPr eaLnBrk="1" hangingPunct="1"/>
            <a:r>
              <a:rPr lang="en-US" dirty="0" smtClean="0"/>
              <a:t>Good general system security practices</a:t>
            </a:r>
          </a:p>
          <a:p>
            <a:pPr eaLnBrk="1" hangingPunct="1"/>
            <a:r>
              <a:rPr lang="en-US" dirty="0" smtClean="0"/>
              <a:t>Use mirrored and replicated servers when high performance and reliability required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3E1B657-612E-43A9-91FE-C1BA27C1FBAB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76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Responding to attacks </a:t>
            </a:r>
            <a:r>
              <a:rPr lang="en-US" sz="1800" dirty="0" smtClean="0"/>
              <a:t>cont’d ….</a:t>
            </a:r>
            <a:endParaRPr lang="en-US" dirty="0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 the type of attack</a:t>
            </a:r>
          </a:p>
          <a:p>
            <a:pPr lvl="1" eaLnBrk="1" hangingPunct="1"/>
            <a:r>
              <a:rPr lang="en-US" dirty="0" smtClean="0"/>
              <a:t>Capture and analyze packets</a:t>
            </a:r>
          </a:p>
          <a:p>
            <a:pPr lvl="1" eaLnBrk="1" hangingPunct="1"/>
            <a:r>
              <a:rPr lang="en-US" dirty="0" smtClean="0"/>
              <a:t>Design filters to block attack traffic upstream</a:t>
            </a:r>
          </a:p>
          <a:p>
            <a:pPr lvl="1" eaLnBrk="1" hangingPunct="1"/>
            <a:r>
              <a:rPr lang="en-US" dirty="0" smtClean="0"/>
              <a:t>Identify and correct system application bugs</a:t>
            </a:r>
          </a:p>
          <a:p>
            <a:pPr eaLnBrk="1" hangingPunct="1"/>
            <a:r>
              <a:rPr lang="en-US" dirty="0" smtClean="0"/>
              <a:t>Have ISP trace packet flow back to source</a:t>
            </a:r>
          </a:p>
          <a:p>
            <a:pPr lvl="1" eaLnBrk="1" hangingPunct="1"/>
            <a:r>
              <a:rPr lang="en-US" dirty="0" smtClean="0"/>
              <a:t>May be difficult and time consuming</a:t>
            </a:r>
          </a:p>
          <a:p>
            <a:pPr lvl="1" eaLnBrk="1" hangingPunct="1"/>
            <a:r>
              <a:rPr lang="en-US" dirty="0" smtClean="0"/>
              <a:t>Necessary if legal action desired</a:t>
            </a:r>
          </a:p>
          <a:p>
            <a:pPr eaLnBrk="1" hangingPunct="1"/>
            <a:r>
              <a:rPr lang="en-US" dirty="0" smtClean="0"/>
              <a:t>Implement contingency plan</a:t>
            </a:r>
          </a:p>
          <a:p>
            <a:pPr eaLnBrk="1" hangingPunct="1"/>
            <a:r>
              <a:rPr lang="en-US" dirty="0" smtClean="0"/>
              <a:t>Update incident response plan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07F88F-3F9E-4C5E-8BA6-FE3E52C3C15B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4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8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backdoor programs</a:t>
            </a:r>
            <a:r>
              <a:rPr lang="en-US" sz="1800" dirty="0" smtClean="0"/>
              <a:t>: is a secret entry point into a program that allows someone who is aware of the backdoor to gain access without going through the usual security access procedures.</a:t>
            </a:r>
          </a:p>
          <a:p>
            <a:r>
              <a:rPr lang="en-US" sz="1800" b="1" dirty="0" smtClean="0"/>
              <a:t>Zombies (</a:t>
            </a:r>
            <a:r>
              <a:rPr lang="en-US" sz="1800" b="1" dirty="0" err="1" smtClean="0"/>
              <a:t>bot</a:t>
            </a:r>
            <a:r>
              <a:rPr lang="en-US" sz="1800" b="1" dirty="0" smtClean="0"/>
              <a:t>)</a:t>
            </a:r>
            <a:r>
              <a:rPr lang="en-US" sz="1800" b="1" i="1" dirty="0" smtClean="0"/>
              <a:t>: </a:t>
            </a:r>
            <a:r>
              <a:rPr lang="en-US" sz="1800" dirty="0" smtClean="0"/>
              <a:t>is a program that activated on an infected machine that is activated to launch attacks on the other machines.</a:t>
            </a:r>
          </a:p>
          <a:p>
            <a:r>
              <a:rPr lang="en-US" sz="1800" b="1" dirty="0" err="1" smtClean="0"/>
              <a:t>Botnet</a:t>
            </a:r>
            <a:r>
              <a:rPr lang="en-US" sz="1800" dirty="0" smtClean="0"/>
              <a:t>: the collection of bots often is capable of acting in a coordinated manner such a collection is called </a:t>
            </a:r>
            <a:r>
              <a:rPr lang="en-US" sz="1800" dirty="0" err="1" smtClean="0"/>
              <a:t>botnet</a:t>
            </a:r>
            <a:r>
              <a:rPr lang="en-US" sz="1800" dirty="0" smtClean="0"/>
              <a:t>.</a:t>
            </a:r>
          </a:p>
          <a:p>
            <a:r>
              <a:rPr lang="en-US" sz="1800" b="1" dirty="0" smtClean="0"/>
              <a:t>Spyware</a:t>
            </a:r>
            <a:r>
              <a:rPr lang="en-US" sz="1800" dirty="0" smtClean="0"/>
              <a:t>: Software that collects information from a computer and transmits it to another system.</a:t>
            </a:r>
          </a:p>
          <a:p>
            <a:r>
              <a:rPr lang="en-US" sz="1800" b="1" dirty="0" smtClean="0"/>
              <a:t>Adware: </a:t>
            </a:r>
            <a:r>
              <a:rPr lang="en-US" sz="1800" dirty="0" smtClean="0"/>
              <a:t>Advertising that id integrated into software . It can result in pop-up ads or redirection of a browser to a commercial site.</a:t>
            </a:r>
          </a:p>
          <a:p>
            <a:r>
              <a:rPr lang="en-US" sz="1800" b="1" dirty="0" smtClean="0"/>
              <a:t>Trojan horse: </a:t>
            </a:r>
            <a:r>
              <a:rPr lang="en-US" sz="1800" dirty="0" smtClean="0"/>
              <a:t>is a program that appears to have a useful function, but also has a hidden and potentially a malicious function that evades security mechanisms. </a:t>
            </a:r>
          </a:p>
          <a:p>
            <a:r>
              <a:rPr lang="en-US" sz="1800" b="1" dirty="0" err="1" smtClean="0"/>
              <a:t>Rootkit</a:t>
            </a:r>
            <a:r>
              <a:rPr lang="en-US" sz="1800" b="1" dirty="0" smtClean="0"/>
              <a:t>: </a:t>
            </a:r>
            <a:r>
              <a:rPr lang="en-US" sz="1800" dirty="0" smtClean="0"/>
              <a:t>Set of hacker tools used after attacker has broken into a computer system and gained root-level access.</a:t>
            </a:r>
          </a:p>
          <a:p>
            <a:r>
              <a:rPr lang="en-US" sz="1800" b="1" dirty="0" err="1" smtClean="0"/>
              <a:t>Chargen</a:t>
            </a:r>
            <a:r>
              <a:rPr lang="en-US" sz="1800" dirty="0" smtClean="0"/>
              <a:t>: is the character generator diagnostic service that returns  a stream of characters to the client that connect to it.</a:t>
            </a:r>
          </a:p>
        </p:txBody>
      </p:sp>
    </p:spTree>
    <p:extLst>
      <p:ext uri="{BB962C8B-B14F-4D97-AF65-F5344CB8AC3E}">
        <p14:creationId xmlns:p14="http://schemas.microsoft.com/office/powerpoint/2010/main" xmlns="" val="50540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Approaches to </a:t>
            </a:r>
            <a:r>
              <a:rPr lang="en-US" dirty="0" err="1" smtClean="0"/>
              <a:t>DoS</a:t>
            </a:r>
            <a:r>
              <a:rPr lang="en-US" dirty="0" smtClean="0"/>
              <a:t> attacks: </a:t>
            </a:r>
            <a:br>
              <a:rPr lang="en-US" dirty="0" smtClean="0"/>
            </a:br>
            <a:r>
              <a:rPr lang="en-US" dirty="0" smtClean="0"/>
              <a:t>    Flooding Attack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72084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Work by sending a vast number of messages whose processing consumes the limited resource available at the target’s system.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cs typeface="Aria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cs typeface="Arial" pitchFamily="34" charset="0"/>
              </a:rPr>
              <a:t>It  takes advantage of a flaw in how most hosts implement this three-way handshake which is an important feature of the TCP/IP protocol.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537448" cy="4343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Types of flooding attacks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Classified based on type of network protocol used to attack</a:t>
            </a:r>
          </a:p>
          <a:p>
            <a:pPr eaLnBrk="1" hangingPunct="1"/>
            <a:r>
              <a:rPr lang="en-US" sz="2400" b="1" dirty="0" smtClean="0"/>
              <a:t>ICMP flood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Uses ICMP packets , ex: ping flood using echo request</a:t>
            </a:r>
          </a:p>
          <a:p>
            <a:pPr lvl="1" eaLnBrk="1" hangingPunct="1"/>
            <a:r>
              <a:rPr lang="en-US" sz="2000" dirty="0" smtClean="0"/>
              <a:t>Typically allowed through, some required</a:t>
            </a:r>
          </a:p>
          <a:p>
            <a:pPr eaLnBrk="1" hangingPunct="1"/>
            <a:r>
              <a:rPr lang="en-US" sz="2400" b="1" dirty="0" smtClean="0"/>
              <a:t>UDP flood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UDP packets directed to some port number, potential service, on the target system. </a:t>
            </a:r>
          </a:p>
          <a:p>
            <a:pPr lvl="1" eaLnBrk="1" hangingPunct="1"/>
            <a:r>
              <a:rPr lang="en-US" sz="2000" dirty="0" smtClean="0"/>
              <a:t>Exploits the target system’s diagnostic echo services to create an infinite loop between two or more UDP services</a:t>
            </a:r>
          </a:p>
          <a:p>
            <a:pPr eaLnBrk="1" hangingPunct="1"/>
            <a:r>
              <a:rPr lang="en-US" sz="2400" b="1" dirty="0" smtClean="0"/>
              <a:t>TCP SYN flood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Use TCP SYN (connection request packets)</a:t>
            </a:r>
          </a:p>
          <a:p>
            <a:pPr lvl="1" eaLnBrk="1" hangingPunct="1"/>
            <a:r>
              <a:rPr lang="en-US" sz="2000" dirty="0" smtClean="0"/>
              <a:t>But for volume packets rather than the system code ( SYN spoofing)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D90ADB-477F-4004-84E2-9485AA2BD92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 flood attack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diagnostic “Ping” command is a common network utility used to test connectivity to the specified destination.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It sends TCP/IP ICMP echo request packets to the destination and measures the time taken for the echo response packet to return, it at all.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Usually these packets are sent at a controlled rate; however, the flood option specifies that they should be sent as fast as possible. This is usually specified as “ping-f”.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2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Ping flood attack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of ping command options  -n -l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7DA4BEB-E206-41B8-90A5-27CCC746E33C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2773" name="Picture 7" descr="ping-floo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678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505200" y="28956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Microsoft Sans Serif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038600" y="2819400"/>
            <a:ext cx="9906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Microsoft Sans Serif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791200" y="2133600"/>
            <a:ext cx="3200400" cy="762000"/>
          </a:xfrm>
          <a:prstGeom prst="cloudCallout">
            <a:avLst>
              <a:gd name="adj1" fmla="val -49403"/>
              <a:gd name="adj2" fmla="val 128958"/>
            </a:avLst>
          </a:prstGeom>
          <a:solidFill>
            <a:schemeClr val="accent1">
              <a:alpha val="9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 dirty="0">
                <a:latin typeface="Calibri" pitchFamily="34" charset="0"/>
              </a:rPr>
              <a:t>Ping of Death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6172200"/>
            <a:ext cx="54102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i="1" dirty="0">
                <a:solidFill>
                  <a:schemeClr val="tx2"/>
                </a:solidFill>
                <a:latin typeface="Calibri" pitchFamily="34" charset="0"/>
              </a:rPr>
              <a:t>Source:  learn-networking.com</a:t>
            </a:r>
            <a:r>
              <a:rPr lang="en-US" altLang="zh-CN" sz="1600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1600" i="1" dirty="0">
              <a:solidFill>
                <a:srgbClr val="0BD0D9"/>
              </a:solidFill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9007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971550"/>
          </a:xfrm>
        </p:spPr>
        <p:txBody>
          <a:bodyPr/>
          <a:lstStyle/>
          <a:p>
            <a:pPr eaLnBrk="1" hangingPunct="1"/>
            <a:r>
              <a:rPr lang="en-US" dirty="0" smtClean="0"/>
              <a:t>Ping flood attack </a:t>
            </a:r>
            <a:r>
              <a:rPr lang="en-US" sz="1800" dirty="0" smtClean="0"/>
              <a:t>cont’d ….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Generally useless on larger networks or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20B4FD-4108-4A0A-8079-10A7219EA286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337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466889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381000" y="2514600"/>
            <a:ext cx="5029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28600" y="4267200"/>
            <a:ext cx="5029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6324600"/>
            <a:ext cx="31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  <a:latin typeface="Calibri" pitchFamily="34" charset="0"/>
              </a:rPr>
              <a:t> Source:  learn-networking.com</a:t>
            </a:r>
            <a:r>
              <a:rPr lang="en-US" altLang="zh-CN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i="1" dirty="0">
              <a:solidFill>
                <a:srgbClr val="0BD0D9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24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|0.9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7.9|0.8|20.5|0.4|3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|135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</TotalTime>
  <Words>2925</Words>
  <Application>Microsoft Office PowerPoint</Application>
  <PresentationFormat>On-screen Show (4:3)</PresentationFormat>
  <Paragraphs>363</Paragraphs>
  <Slides>44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Median</vt:lpstr>
      <vt:lpstr>Bitmap Image</vt:lpstr>
      <vt:lpstr>NET 536 Network Security</vt:lpstr>
      <vt:lpstr>Topic to be covered </vt:lpstr>
      <vt:lpstr>Denial-of-service (DoS)</vt:lpstr>
      <vt:lpstr>Denial-of-service (DoS): how it works?</vt:lpstr>
      <vt:lpstr>  Approaches to DoS attacks:      Flooding Attack </vt:lpstr>
      <vt:lpstr>Types of flooding attacks</vt:lpstr>
      <vt:lpstr>Ping flood attack  </vt:lpstr>
      <vt:lpstr>Ping flood attack</vt:lpstr>
      <vt:lpstr>Ping flood attack cont’d ….</vt:lpstr>
      <vt:lpstr>Disadvantage to attacker</vt:lpstr>
      <vt:lpstr>SYN spoofing</vt:lpstr>
      <vt:lpstr>SYN spoofing</vt:lpstr>
      <vt:lpstr>TCP 3-way connection handshake</vt:lpstr>
      <vt:lpstr>SYN spoofing cont’d ….</vt:lpstr>
      <vt:lpstr>SYN spoofing cont’d ….</vt:lpstr>
      <vt:lpstr>Factors considered by attacker for SYN spoofing</vt:lpstr>
      <vt:lpstr>Factors considered by attacker for SYN spoofingcont’d ….</vt:lpstr>
      <vt:lpstr>Detecting SYN spoof attack</vt:lpstr>
      <vt:lpstr>How to prevent DoS attacks</vt:lpstr>
      <vt:lpstr>Packet Sniffing Attack </vt:lpstr>
      <vt:lpstr>Wireshark </vt:lpstr>
      <vt:lpstr>Packet Sniffing Attack </vt:lpstr>
      <vt:lpstr>Packet Sniffing Attack </vt:lpstr>
      <vt:lpstr>Packet Sniffing Attack Prevention  </vt:lpstr>
      <vt:lpstr>Packet Spoofing Attack </vt:lpstr>
      <vt:lpstr>Packet Spoofing Attack Prevention  </vt:lpstr>
      <vt:lpstr>Indirect attacks</vt:lpstr>
      <vt:lpstr>Distributed Denial-of-service</vt:lpstr>
      <vt:lpstr>DDoS control hierarchy</vt:lpstr>
      <vt:lpstr>Reflector and Amplifier attacks</vt:lpstr>
      <vt:lpstr>Reflection attacks</vt:lpstr>
      <vt:lpstr>Reflection attack using TCP/SYN</vt:lpstr>
      <vt:lpstr>Further variation</vt:lpstr>
      <vt:lpstr>Amplification attacks</vt:lpstr>
      <vt:lpstr>Amplification attacks possibilities</vt:lpstr>
      <vt:lpstr>Defense from amplification attack </vt:lpstr>
      <vt:lpstr>DNS amplification attacks</vt:lpstr>
      <vt:lpstr>Teardrop</vt:lpstr>
      <vt:lpstr>Cyberslam</vt:lpstr>
      <vt:lpstr>Techniques to counter cyberslam</vt:lpstr>
      <vt:lpstr>Attack prevention</vt:lpstr>
      <vt:lpstr>Attack prevention cont’d ….</vt:lpstr>
      <vt:lpstr>Responding to attacks cont’d ….</vt:lpstr>
      <vt:lpstr>Glossary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Amal</dc:creator>
  <cp:lastModifiedBy>Shuroog</cp:lastModifiedBy>
  <cp:revision>103</cp:revision>
  <dcterms:created xsi:type="dcterms:W3CDTF">2010-02-18T11:21:06Z</dcterms:created>
  <dcterms:modified xsi:type="dcterms:W3CDTF">2014-10-14T21:58:17Z</dcterms:modified>
</cp:coreProperties>
</file>