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9"/>
  </p:notesMasterIdLst>
  <p:handoutMasterIdLst>
    <p:handoutMasterId r:id="rId10"/>
  </p:handoutMasterIdLst>
  <p:sldIdLst>
    <p:sldId id="349" r:id="rId2"/>
    <p:sldId id="419" r:id="rId3"/>
    <p:sldId id="420" r:id="rId4"/>
    <p:sldId id="423" r:id="rId5"/>
    <p:sldId id="422" r:id="rId6"/>
    <p:sldId id="424" r:id="rId7"/>
    <p:sldId id="425" r:id="rId8"/>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563" autoAdjust="0"/>
  </p:normalViewPr>
  <p:slideViewPr>
    <p:cSldViewPr>
      <p:cViewPr>
        <p:scale>
          <a:sx n="75" d="100"/>
          <a:sy n="75" d="100"/>
        </p:scale>
        <p:origin x="-360" y="6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BC4C902B-497F-4BBB-B290-A03EFD3D7F84}" type="datetimeFigureOut">
              <a:rPr lang="en-US" smtClean="0"/>
              <a:t>2/15/2015</a:t>
            </a:fld>
            <a:endParaRPr lang="en-US"/>
          </a:p>
        </p:txBody>
      </p:sp>
      <p:sp>
        <p:nvSpPr>
          <p:cNvPr id="4" name="Footer Placeholder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628008BB-9CFD-4C7C-A5D8-97C1F8C776B1}" type="slidenum">
              <a:rPr lang="en-US" smtClean="0"/>
              <a:t>‹#›</a:t>
            </a:fld>
            <a:endParaRPr lang="en-US"/>
          </a:p>
        </p:txBody>
      </p:sp>
    </p:spTree>
    <p:extLst>
      <p:ext uri="{BB962C8B-B14F-4D97-AF65-F5344CB8AC3E}">
        <p14:creationId xmlns:p14="http://schemas.microsoft.com/office/powerpoint/2010/main" val="32046271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D087542E-3AB6-4FB7-8E9E-3E5F05117DF4}" type="datetimeFigureOut">
              <a:rPr lang="en-US" smtClean="0"/>
              <a:pPr/>
              <a:t>2/15/2015</a:t>
            </a:fld>
            <a:endParaRPr lang="en-US"/>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1D22646A-22A1-44F4-AF49-C2560E318CFC}" type="slidenum">
              <a:rPr lang="en-US" smtClean="0"/>
              <a:pPr/>
              <a:t>‹#›</a:t>
            </a:fld>
            <a:endParaRPr lang="en-US"/>
          </a:p>
        </p:txBody>
      </p:sp>
    </p:spTree>
    <p:extLst>
      <p:ext uri="{BB962C8B-B14F-4D97-AF65-F5344CB8AC3E}">
        <p14:creationId xmlns:p14="http://schemas.microsoft.com/office/powerpoint/2010/main" val="3671166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22646A-22A1-44F4-AF49-C2560E318CFC}" type="slidenum">
              <a:rPr lang="en-US" smtClean="0"/>
              <a:pPr/>
              <a:t>1</a:t>
            </a:fld>
            <a:endParaRPr lang="en-US"/>
          </a:p>
        </p:txBody>
      </p:sp>
    </p:spTree>
    <p:extLst>
      <p:ext uri="{BB962C8B-B14F-4D97-AF65-F5344CB8AC3E}">
        <p14:creationId xmlns:p14="http://schemas.microsoft.com/office/powerpoint/2010/main" val="35314798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36576"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ctr" anchorCtr="0"/>
          <a:lstStyle>
            <a:lvl1pPr>
              <a:defRPr cap="all" baseline="0">
                <a:solidFill>
                  <a:schemeClr val="accent2"/>
                </a:solidFill>
                <a:effectLst>
                  <a:outerShdw blurRad="38100" dist="38100" dir="2700000" algn="tl">
                    <a:srgbClr val="000000">
                      <a:alpha val="43137"/>
                    </a:srgbClr>
                  </a:outerShdw>
                </a:effectLst>
              </a:defRPr>
            </a:lvl1pPr>
          </a:lstStyle>
          <a:p>
            <a:r>
              <a:rPr kumimoji="0" lang="en-US" dirty="0" smtClean="0"/>
              <a:t>Click to edit Master title style</a:t>
            </a:r>
            <a:endParaRPr kumimoji="0" lang="en-US" dirty="0"/>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7" name="Footer Placeholder 16"/>
          <p:cNvSpPr>
            <a:spLocks noGrp="1"/>
          </p:cNvSpPr>
          <p:nvPr>
            <p:ph type="ftr" sz="quarter" idx="11"/>
          </p:nvPr>
        </p:nvSpPr>
        <p:spPr>
          <a:xfrm>
            <a:off x="304800" y="6096000"/>
            <a:ext cx="1981200" cy="609600"/>
          </a:xfrm>
        </p:spPr>
        <p:txBody>
          <a:bodyPr/>
          <a:lstStyle>
            <a:lvl1pPr algn="l">
              <a:defRPr sz="1600">
                <a:solidFill>
                  <a:schemeClr val="tx1"/>
                </a:solidFill>
              </a:defRPr>
            </a:lvl1pPr>
          </a:lstStyle>
          <a:p>
            <a:r>
              <a:rPr lang="en-US" smtClean="0"/>
              <a:t>Networks and Communication Department</a:t>
            </a:r>
            <a:endParaRPr lang="en-US" dirty="0"/>
          </a:p>
        </p:txBody>
      </p:sp>
      <p:pic>
        <p:nvPicPr>
          <p:cNvPr id="18434" name="Picture 2" descr="http://www.pnu.edu.sa/ar/Faculties/ComputerScience/PhotoGalleryPics/%D9%83%D9%84%D9%8A%D8%A9%20%D8%B9%D9%84%D9%88%D9%85%20%D8%A7%D9%84%D8%AD%D8%A7%D8%B3%D8%A8%20%D9%88%D8%A7%D9%84%D9%85%D8%B9%D9%84%D9%88%D9%85%D8%A7%D8%AA%20%D8%B4%D8%B9%D8%A7%D8%B1.jpg"/>
          <p:cNvPicPr>
            <a:picLocks noChangeAspect="1" noChangeArrowheads="1"/>
          </p:cNvPicPr>
          <p:nvPr userDrawn="1"/>
        </p:nvPicPr>
        <p:blipFill>
          <a:blip r:embed="rId2" cstate="print"/>
          <a:srcRect l="19661" t="6554" r="17422" b="35773"/>
          <a:stretch>
            <a:fillRect/>
          </a:stretch>
        </p:blipFill>
        <p:spPr bwMode="auto">
          <a:xfrm>
            <a:off x="304800" y="4038600"/>
            <a:ext cx="1995055" cy="1828800"/>
          </a:xfrm>
          <a:prstGeom prst="rect">
            <a:avLst/>
          </a:prstGeom>
          <a:noFill/>
        </p:spPr>
      </p:pic>
      <p:pic>
        <p:nvPicPr>
          <p:cNvPr id="18436" name="Picture 4" descr="جامعة الأميرة نورة بنت عبد الرحمن"/>
          <p:cNvPicPr>
            <a:picLocks noChangeAspect="1" noChangeArrowheads="1"/>
          </p:cNvPicPr>
          <p:nvPr userDrawn="1"/>
        </p:nvPicPr>
        <p:blipFill>
          <a:blip r:embed="rId3" cstate="print"/>
          <a:srcRect/>
          <a:stretch>
            <a:fillRect/>
          </a:stretch>
        </p:blipFill>
        <p:spPr bwMode="auto">
          <a:xfrm>
            <a:off x="2797865" y="685800"/>
            <a:ext cx="3145735" cy="2743200"/>
          </a:xfrm>
          <a:prstGeom prst="rect">
            <a:avLst/>
          </a:prstGeom>
          <a:noFill/>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C1646B-55E0-427C-AFF0-1FBCA447F298}" type="datetime5">
              <a:rPr lang="en-GB" smtClean="0"/>
              <a:t>15-Feb-15</a:t>
            </a:fld>
            <a:endParaRPr lang="en-US"/>
          </a:p>
        </p:txBody>
      </p:sp>
      <p:sp>
        <p:nvSpPr>
          <p:cNvPr id="5" name="Footer Placeholder 4"/>
          <p:cNvSpPr>
            <a:spLocks noGrp="1"/>
          </p:cNvSpPr>
          <p:nvPr>
            <p:ph type="ftr" sz="quarter" idx="11"/>
          </p:nvPr>
        </p:nvSpPr>
        <p:spPr/>
        <p:txBody>
          <a:bodyPr/>
          <a:lstStyle/>
          <a:p>
            <a:r>
              <a:rPr lang="en-US" smtClean="0"/>
              <a:t>Networks and Communication Department</a:t>
            </a:r>
            <a:endParaRPr lang="en-US"/>
          </a:p>
        </p:txBody>
      </p:sp>
      <p:sp>
        <p:nvSpPr>
          <p:cNvPr id="6" name="Slide Number Placeholder 5"/>
          <p:cNvSpPr>
            <a:spLocks noGrp="1"/>
          </p:cNvSpPr>
          <p:nvPr>
            <p:ph type="sldNum" sz="quarter" idx="12"/>
          </p:nvPr>
        </p:nvSpPr>
        <p:spPr/>
        <p:txBody>
          <a:bodyPr/>
          <a:lstStyle/>
          <a:p>
            <a:fld id="{ED19A39A-DE17-4F7B-8932-6C19FDDBCA6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EA98B24B-E5E6-48A8-B7F6-A1DF958569A1}" type="datetime5">
              <a:rPr lang="en-GB" smtClean="0"/>
              <a:t>15-Feb-15</a:t>
            </a:fld>
            <a:endParaRPr lang="en-US"/>
          </a:p>
        </p:txBody>
      </p:sp>
      <p:sp>
        <p:nvSpPr>
          <p:cNvPr id="5" name="Footer Placeholder 4"/>
          <p:cNvSpPr>
            <a:spLocks noGrp="1"/>
          </p:cNvSpPr>
          <p:nvPr>
            <p:ph type="ftr" sz="quarter" idx="11"/>
          </p:nvPr>
        </p:nvSpPr>
        <p:spPr>
          <a:xfrm>
            <a:off x="457201" y="6248207"/>
            <a:ext cx="5573483" cy="365125"/>
          </a:xfrm>
        </p:spPr>
        <p:txBody>
          <a:bodyPr/>
          <a:lstStyle/>
          <a:p>
            <a:r>
              <a:rPr lang="en-US" smtClean="0"/>
              <a:t>Networks and Communication Department</a:t>
            </a:r>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ED19A39A-DE17-4F7B-8932-6C19FDDBCA6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E89EAC4-F632-465B-A9BE-BE29AA561740}" type="datetime5">
              <a:rPr lang="en-GB" smtClean="0"/>
              <a:t>15-Feb-15</a:t>
            </a:fld>
            <a:endParaRPr lang="en-US"/>
          </a:p>
        </p:txBody>
      </p:sp>
      <p:sp>
        <p:nvSpPr>
          <p:cNvPr id="5" name="Footer Placeholder 4"/>
          <p:cNvSpPr>
            <a:spLocks noGrp="1"/>
          </p:cNvSpPr>
          <p:nvPr>
            <p:ph type="ftr" sz="quarter" idx="11"/>
          </p:nvPr>
        </p:nvSpPr>
        <p:spPr/>
        <p:txBody>
          <a:bodyPr/>
          <a:lstStyle/>
          <a:p>
            <a:r>
              <a:rPr lang="en-US" smtClean="0"/>
              <a:t>Networks and Communication Department</a:t>
            </a: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D19A39A-DE17-4F7B-8932-6C19FDDBCA65}"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1"/>
            <a:ext cx="7123113" cy="1219200"/>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dirty="0" smtClean="0"/>
              <a:t>Click to edit Master title style</a:t>
            </a:r>
            <a:endParaRPr kumimoji="0" lang="en-US" dirty="0"/>
          </a:p>
        </p:txBody>
      </p:sp>
      <p:sp>
        <p:nvSpPr>
          <p:cNvPr id="12" name="Date Placeholder 11"/>
          <p:cNvSpPr>
            <a:spLocks noGrp="1"/>
          </p:cNvSpPr>
          <p:nvPr>
            <p:ph type="dt" sz="half" idx="10"/>
          </p:nvPr>
        </p:nvSpPr>
        <p:spPr/>
        <p:txBody>
          <a:bodyPr/>
          <a:lstStyle/>
          <a:p>
            <a:fld id="{C1D91605-4D8E-4FA6-81DA-9D757CE71F6E}" type="datetime5">
              <a:rPr lang="en-GB" smtClean="0"/>
              <a:t>15-Feb-15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D19A39A-DE17-4F7B-8932-6C19FDDBCA65}" type="slidenum">
              <a:rPr lang="en-US" smtClean="0"/>
              <a:pPr/>
              <a:t>‹#›</a:t>
            </a:fld>
            <a:endParaRPr lang="en-US"/>
          </a:p>
        </p:txBody>
      </p:sp>
      <p:sp>
        <p:nvSpPr>
          <p:cNvPr id="14" name="Footer Placeholder 13"/>
          <p:cNvSpPr>
            <a:spLocks noGrp="1"/>
          </p:cNvSpPr>
          <p:nvPr>
            <p:ph type="ftr" sz="quarter" idx="12"/>
          </p:nvPr>
        </p:nvSpPr>
        <p:spPr/>
        <p:txBody>
          <a:bodyPr/>
          <a:lstStyle/>
          <a:p>
            <a:r>
              <a:rPr lang="en-US" smtClean="0"/>
              <a:t>Networks and Communication Department</a:t>
            </a:r>
            <a:endParaRPr lang="en-US"/>
          </a:p>
        </p:txBody>
      </p:sp>
      <p:pic>
        <p:nvPicPr>
          <p:cNvPr id="10" name="Picture 2" descr="http://www.pnu.edu.sa/ar/Faculties/ComputerScience/PhotoGalleryPics/%D9%83%D9%84%D9%8A%D8%A9%20%D8%B9%D9%84%D9%88%D9%85%20%D8%A7%D9%84%D8%AD%D8%A7%D8%B3%D8%A8%20%D9%88%D8%A7%D9%84%D9%85%D8%B9%D9%84%D9%88%D9%85%D8%A7%D8%AA%20%D8%B4%D8%B9%D8%A7%D8%B1.jpg"/>
          <p:cNvPicPr>
            <a:picLocks noChangeAspect="1" noChangeArrowheads="1"/>
          </p:cNvPicPr>
          <p:nvPr userDrawn="1"/>
        </p:nvPicPr>
        <p:blipFill>
          <a:blip r:embed="rId2" cstate="print"/>
          <a:srcRect l="19661" t="6554" r="17422" b="35773"/>
          <a:stretch>
            <a:fillRect/>
          </a:stretch>
        </p:blipFill>
        <p:spPr bwMode="auto">
          <a:xfrm>
            <a:off x="2" y="2743200"/>
            <a:ext cx="1330038" cy="1219200"/>
          </a:xfrm>
          <a:prstGeom prst="rect">
            <a:avLst/>
          </a:prstGeom>
          <a:noFill/>
        </p:spPr>
      </p:pic>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9246B7CB-C041-4787-B6DC-DAB688A30E96}" type="datetime5">
              <a:rPr lang="en-GB" smtClean="0"/>
              <a:t>15-Feb-15</a:t>
            </a:fld>
            <a:endParaRPr lang="en-US"/>
          </a:p>
        </p:txBody>
      </p:sp>
      <p:sp>
        <p:nvSpPr>
          <p:cNvPr id="10" name="Slide Number Placeholder 9"/>
          <p:cNvSpPr>
            <a:spLocks noGrp="1"/>
          </p:cNvSpPr>
          <p:nvPr>
            <p:ph type="sldNum" sz="quarter" idx="16"/>
          </p:nvPr>
        </p:nvSpPr>
        <p:spPr/>
        <p:txBody>
          <a:bodyPr rtlCol="0"/>
          <a:lstStyle/>
          <a:p>
            <a:fld id="{ED19A39A-DE17-4F7B-8932-6C19FDDBCA65}" type="slidenum">
              <a:rPr lang="en-US" smtClean="0"/>
              <a:pPr/>
              <a:t>‹#›</a:t>
            </a:fld>
            <a:endParaRPr lang="en-US"/>
          </a:p>
        </p:txBody>
      </p:sp>
      <p:sp>
        <p:nvSpPr>
          <p:cNvPr id="12" name="Footer Placeholder 11"/>
          <p:cNvSpPr>
            <a:spLocks noGrp="1"/>
          </p:cNvSpPr>
          <p:nvPr>
            <p:ph type="ftr" sz="quarter" idx="17"/>
          </p:nvPr>
        </p:nvSpPr>
        <p:spPr/>
        <p:txBody>
          <a:bodyPr rtlCol="0"/>
          <a:lstStyle/>
          <a:p>
            <a:r>
              <a:rPr lang="en-US" smtClean="0"/>
              <a:t>Networks and Communication Department</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013FA86A-9FA5-4247-B3D0-592EB20291FE}" type="datetime5">
              <a:rPr lang="en-GB" smtClean="0"/>
              <a:t>15-Feb-15</a:t>
            </a:fld>
            <a:endParaRPr lang="en-US"/>
          </a:p>
        </p:txBody>
      </p:sp>
      <p:sp>
        <p:nvSpPr>
          <p:cNvPr id="12" name="Slide Number Placeholder 11"/>
          <p:cNvSpPr>
            <a:spLocks noGrp="1"/>
          </p:cNvSpPr>
          <p:nvPr>
            <p:ph type="sldNum" sz="quarter" idx="16"/>
          </p:nvPr>
        </p:nvSpPr>
        <p:spPr/>
        <p:txBody>
          <a:bodyPr rtlCol="0"/>
          <a:lstStyle/>
          <a:p>
            <a:fld id="{ED19A39A-DE17-4F7B-8932-6C19FDDBCA65}" type="slidenum">
              <a:rPr lang="en-US" smtClean="0"/>
              <a:pPr/>
              <a:t>‹#›</a:t>
            </a:fld>
            <a:endParaRPr lang="en-US"/>
          </a:p>
        </p:txBody>
      </p:sp>
      <p:sp>
        <p:nvSpPr>
          <p:cNvPr id="14" name="Footer Placeholder 13"/>
          <p:cNvSpPr>
            <a:spLocks noGrp="1"/>
          </p:cNvSpPr>
          <p:nvPr>
            <p:ph type="ftr" sz="quarter" idx="17"/>
          </p:nvPr>
        </p:nvSpPr>
        <p:spPr/>
        <p:txBody>
          <a:bodyPr rtlCol="0"/>
          <a:lstStyle/>
          <a:p>
            <a:r>
              <a:rPr lang="en-US" smtClean="0"/>
              <a:t>Networks and Communication Department</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tlCol="0" anchor="ctr"/>
          <a:lstStyle>
            <a:lvl1pPr marL="0" indent="0" algn="ctr">
              <a:buFontTx/>
              <a:buNone/>
              <a:defRPr sz="2000" b="1">
                <a:solidFill>
                  <a:srgbClr val="FFFFFF"/>
                </a:solidFill>
              </a:defRPr>
            </a:lvl1pPr>
          </a:lstStyle>
          <a:p>
            <a:pPr lvl="0" eaLnBrk="1" latinLnBrk="0" hangingPunct="1"/>
            <a:r>
              <a:rPr kumimoji="0" lang="en-US" dirty="0"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tlCol="0" anchor="ctr"/>
          <a:lstStyle>
            <a:lvl1pPr marL="0" indent="0" algn="ctr">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C35CFEB-5219-408E-85B2-88F5EEE70346}" type="datetime5">
              <a:rPr lang="en-GB" smtClean="0"/>
              <a:t>15-Feb-15</a:t>
            </a:fld>
            <a:endParaRPr lang="en-US" dirty="0"/>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ED19A39A-DE17-4F7B-8932-6C19FDDBCA6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ACAB01-0E77-4BEE-9AD7-8148EA0B71E2}" type="datetime5">
              <a:rPr lang="en-GB" smtClean="0"/>
              <a:t>15-Feb-15</a:t>
            </a:fld>
            <a:endParaRPr lang="en-US"/>
          </a:p>
        </p:txBody>
      </p:sp>
      <p:sp>
        <p:nvSpPr>
          <p:cNvPr id="3" name="Footer Placeholder 2"/>
          <p:cNvSpPr>
            <a:spLocks noGrp="1"/>
          </p:cNvSpPr>
          <p:nvPr>
            <p:ph type="ftr" sz="quarter" idx="11"/>
          </p:nvPr>
        </p:nvSpPr>
        <p:spPr/>
        <p:txBody>
          <a:bodyPr/>
          <a:lstStyle/>
          <a:p>
            <a:r>
              <a:rPr lang="en-US" smtClean="0"/>
              <a:t>Networks and Communication Department</a:t>
            </a: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D19A39A-DE17-4F7B-8932-6C19FDDBCA6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0BA6EDB-4537-483F-AA74-AB333711A024}" type="datetime5">
              <a:rPr lang="en-GB" smtClean="0"/>
              <a:t>15-Feb-15</a:t>
            </a:fld>
            <a:endParaRPr lang="en-US"/>
          </a:p>
        </p:txBody>
      </p:sp>
      <p:sp>
        <p:nvSpPr>
          <p:cNvPr id="6" name="Footer Placeholder 5"/>
          <p:cNvSpPr>
            <a:spLocks noGrp="1"/>
          </p:cNvSpPr>
          <p:nvPr>
            <p:ph type="ftr" sz="quarter" idx="11"/>
          </p:nvPr>
        </p:nvSpPr>
        <p:spPr/>
        <p:txBody>
          <a:bodyPr/>
          <a:lstStyle/>
          <a:p>
            <a:r>
              <a:rPr lang="en-US" smtClean="0"/>
              <a:t>Networks and Communication Department</a:t>
            </a: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ED19A39A-DE17-4F7B-8932-6C19FDDBCA65}"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CA3C764-F32B-4021-9581-DD0BC4450052}" type="datetime5">
              <a:rPr lang="en-GB" smtClean="0"/>
              <a:t>15-Feb-15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ED19A39A-DE17-4F7B-8932-6C19FDDBCA65}"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r>
              <a:rPr lang="en-US" smtClean="0"/>
              <a:t>Networks and Communication Department</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2F3BA5C-75E4-4AF8-ACCF-D94D37B7730B}" type="datetime5">
              <a:rPr lang="en-GB" smtClean="0"/>
              <a:t>15-Feb-15</a:t>
            </a:fld>
            <a:endParaRPr lang="en-US"/>
          </a:p>
        </p:txBody>
      </p:sp>
      <p:sp>
        <p:nvSpPr>
          <p:cNvPr id="3" name="Footer Placeholder 2"/>
          <p:cNvSpPr>
            <a:spLocks noGrp="1"/>
          </p:cNvSpPr>
          <p:nvPr>
            <p:ph type="ftr" sz="quarter" idx="3"/>
          </p:nvPr>
        </p:nvSpPr>
        <p:spPr>
          <a:xfrm>
            <a:off x="3352800" y="6248400"/>
            <a:ext cx="5421083" cy="365125"/>
          </a:xfrm>
          <a:prstGeom prst="rect">
            <a:avLst/>
          </a:prstGeom>
        </p:spPr>
        <p:txBody>
          <a:bodyPr vert="horz" anchor="ctr"/>
          <a:lstStyle>
            <a:lvl1pPr algn="r" eaLnBrk="1" latinLnBrk="0" hangingPunct="1">
              <a:defRPr kumimoji="0" sz="1400">
                <a:solidFill>
                  <a:schemeClr val="tx2"/>
                </a:solidFill>
              </a:defRPr>
            </a:lvl1pPr>
          </a:lstStyle>
          <a:p>
            <a:r>
              <a:rPr lang="en-US" smtClean="0"/>
              <a:t>Networks and Communication Department</a:t>
            </a:r>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anchor="ctr" anchorCtr="0">
            <a:normAutofit/>
          </a:bodyPr>
          <a:lstStyle>
            <a:lvl1pPr algn="ctr" eaLnBrk="1" latinLnBrk="0" hangingPunct="1">
              <a:defRPr kumimoji="0" sz="1400" b="1">
                <a:solidFill>
                  <a:srgbClr val="FFFFFF"/>
                </a:solidFill>
              </a:defRPr>
            </a:lvl1pPr>
          </a:lstStyle>
          <a:p>
            <a:fld id="{ED19A39A-DE17-4F7B-8932-6C19FDDBCA65}" type="slidenum">
              <a:rPr lang="en-US" smtClean="0"/>
              <a:pPr/>
              <a:t>‹#›</a:t>
            </a:fld>
            <a:endParaRPr lang="en-US" dirty="0"/>
          </a:p>
        </p:txBody>
      </p:sp>
      <p:pic>
        <p:nvPicPr>
          <p:cNvPr id="12" name="Picture 2" descr="http://www.pnu.edu.sa/ar/Faculties/ComputerScience/PhotoGalleryPics/%D9%83%D9%84%D9%8A%D8%A9%20%D8%B9%D9%84%D9%88%D9%85%20%D8%A7%D9%84%D8%AD%D8%A7%D8%B3%D8%A8%20%D9%88%D8%A7%D9%84%D9%85%D8%B9%D9%84%D9%88%D9%85%D8%A7%D8%AA%20%D8%B4%D8%B9%D8%A7%D8%B1.jpg"/>
          <p:cNvPicPr>
            <a:picLocks noChangeAspect="1" noChangeArrowheads="1"/>
          </p:cNvPicPr>
          <p:nvPr userDrawn="1"/>
        </p:nvPicPr>
        <p:blipFill>
          <a:blip r:embed="rId13" cstate="print"/>
          <a:srcRect l="19661" t="6554" r="17422" b="35773"/>
          <a:stretch>
            <a:fillRect/>
          </a:stretch>
        </p:blipFill>
        <p:spPr bwMode="auto">
          <a:xfrm>
            <a:off x="0" y="533400"/>
            <a:ext cx="609600" cy="558800"/>
          </a:xfrm>
          <a:prstGeom prst="rect">
            <a:avLst/>
          </a:prstGeom>
          <a:noFill/>
        </p:spPr>
      </p:pic>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iming>
    <p:tnLst>
      <p:par>
        <p:cTn id="1" dur="indefinite" restart="never" nodeType="tmRoot"/>
      </p:par>
    </p:tnLst>
  </p:timing>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a:bodyPr>
          <a:lstStyle/>
          <a:p>
            <a:r>
              <a:rPr lang="en-US" dirty="0" smtClean="0"/>
              <a:t>NET 536</a:t>
            </a:r>
            <a:br>
              <a:rPr lang="en-US" dirty="0" smtClean="0"/>
            </a:br>
            <a:r>
              <a:rPr lang="en-US" dirty="0" smtClean="0"/>
              <a:t>Network Security</a:t>
            </a:r>
            <a:endParaRPr lang="en-US" dirty="0"/>
          </a:p>
        </p:txBody>
      </p:sp>
      <p:sp>
        <p:nvSpPr>
          <p:cNvPr id="7" name="Subtitle 6"/>
          <p:cNvSpPr>
            <a:spLocks noGrp="1"/>
          </p:cNvSpPr>
          <p:nvPr>
            <p:ph type="subTitle" idx="1"/>
          </p:nvPr>
        </p:nvSpPr>
        <p:spPr/>
        <p:txBody>
          <a:bodyPr>
            <a:normAutofit/>
          </a:bodyPr>
          <a:lstStyle/>
          <a:p>
            <a:r>
              <a:rPr lang="en-US" dirty="0" smtClean="0"/>
              <a:t>Lab 2: </a:t>
            </a:r>
            <a:r>
              <a:rPr lang="fr-FR" sz="2800" dirty="0" smtClean="0">
                <a:latin typeface="Times New Roman" pitchFamily="18" charset="0"/>
                <a:cs typeface="Times New Roman" pitchFamily="18" charset="0"/>
              </a:rPr>
              <a:t>TCP IP </a:t>
            </a:r>
            <a:r>
              <a:rPr lang="fr-FR" sz="2800" dirty="0" err="1" smtClean="0">
                <a:latin typeface="Times New Roman" pitchFamily="18" charset="0"/>
                <a:cs typeface="Times New Roman" pitchFamily="18" charset="0"/>
              </a:rPr>
              <a:t>Attacks</a:t>
            </a:r>
            <a:r>
              <a:rPr lang="fr-FR" sz="2800" dirty="0" smtClean="0">
                <a:latin typeface="Times New Roman" pitchFamily="18" charset="0"/>
                <a:cs typeface="Times New Roman" pitchFamily="18" charset="0"/>
              </a:rPr>
              <a:t> ( Indirect) </a:t>
            </a:r>
            <a:endParaRPr lang="en-US" dirty="0" smtClean="0"/>
          </a:p>
        </p:txBody>
      </p:sp>
      <p:sp>
        <p:nvSpPr>
          <p:cNvPr id="3" name="Footer Placeholder 2"/>
          <p:cNvSpPr>
            <a:spLocks noGrp="1"/>
          </p:cNvSpPr>
          <p:nvPr>
            <p:ph type="ftr" sz="quarter" idx="11"/>
          </p:nvPr>
        </p:nvSpPr>
        <p:spPr/>
        <p:txBody>
          <a:bodyPr/>
          <a:lstStyle/>
          <a:p>
            <a:r>
              <a:rPr lang="en-US" smtClean="0"/>
              <a:t>Networks and Communication Department</a:t>
            </a:r>
            <a:endParaRPr lang="en-US" dirty="0"/>
          </a:p>
        </p:txBody>
      </p:sp>
      <p:sp>
        <p:nvSpPr>
          <p:cNvPr id="4" name="Slide Number Placeholder 3"/>
          <p:cNvSpPr>
            <a:spLocks noGrp="1"/>
          </p:cNvSpPr>
          <p:nvPr>
            <p:ph type="sldNum" sz="quarter" idx="4294967295"/>
          </p:nvPr>
        </p:nvSpPr>
        <p:spPr>
          <a:xfrm>
            <a:off x="0" y="1271588"/>
            <a:ext cx="533400" cy="244475"/>
          </a:xfrm>
        </p:spPr>
        <p:txBody>
          <a:bodyPr>
            <a:normAutofit fontScale="85000" lnSpcReduction="20000"/>
          </a:bodyPr>
          <a:lstStyle/>
          <a:p>
            <a:fld id="{ED19A39A-DE17-4F7B-8932-6C19FDDBCA65}" type="slidenum">
              <a:rPr lang="en-US" smtClean="0"/>
              <a:pPr/>
              <a:t>1</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Question 1 </a:t>
            </a:r>
            <a:endParaRPr lang="en-US" dirty="0"/>
          </a:p>
        </p:txBody>
      </p:sp>
      <p:sp>
        <p:nvSpPr>
          <p:cNvPr id="3" name="Content Placeholder 2"/>
          <p:cNvSpPr>
            <a:spLocks noGrp="1"/>
          </p:cNvSpPr>
          <p:nvPr>
            <p:ph idx="1"/>
          </p:nvPr>
        </p:nvSpPr>
        <p:spPr>
          <a:xfrm>
            <a:off x="0" y="1524000"/>
            <a:ext cx="9296400" cy="5181600"/>
          </a:xfrm>
        </p:spPr>
        <p:txBody>
          <a:bodyPr>
            <a:noAutofit/>
          </a:bodyPr>
          <a:lstStyle/>
          <a:p>
            <a:pPr marL="118872" indent="0">
              <a:buNone/>
            </a:pPr>
            <a:r>
              <a:rPr lang="en-US" sz="2400" b="1" dirty="0">
                <a:solidFill>
                  <a:srgbClr val="00B050"/>
                </a:solidFill>
              </a:rPr>
              <a:t>Using a TCP SYN spoofing attacker, the attacker aims to flood the table of TCP connection requests on a system so that it is unable to respond to legitimate connection requests. </a:t>
            </a:r>
            <a:endParaRPr lang="en-US" sz="2400" b="1" dirty="0" smtClean="0">
              <a:solidFill>
                <a:srgbClr val="00B050"/>
              </a:solidFill>
            </a:endParaRPr>
          </a:p>
          <a:p>
            <a:pPr marL="118872" indent="0">
              <a:buNone/>
            </a:pPr>
            <a:r>
              <a:rPr lang="en-US" sz="2400" b="1" dirty="0" smtClean="0">
                <a:solidFill>
                  <a:srgbClr val="00B050"/>
                </a:solidFill>
              </a:rPr>
              <a:t>Consider </a:t>
            </a:r>
            <a:r>
              <a:rPr lang="en-US" sz="2400" b="1" dirty="0">
                <a:solidFill>
                  <a:srgbClr val="00B050"/>
                </a:solidFill>
              </a:rPr>
              <a:t>a server system with a table for </a:t>
            </a:r>
            <a:r>
              <a:rPr lang="en-US" sz="2400" b="1" u="sng" dirty="0">
                <a:solidFill>
                  <a:srgbClr val="00B050"/>
                </a:solidFill>
              </a:rPr>
              <a:t>256 connection requests. </a:t>
            </a:r>
            <a:r>
              <a:rPr lang="en-US" sz="2400" b="1" dirty="0">
                <a:solidFill>
                  <a:srgbClr val="00B050"/>
                </a:solidFill>
              </a:rPr>
              <a:t>This system will retry sending the SYN-ACK </a:t>
            </a:r>
            <a:r>
              <a:rPr lang="en-US" sz="2400" b="1" u="sng" dirty="0">
                <a:solidFill>
                  <a:srgbClr val="00B050"/>
                </a:solidFill>
              </a:rPr>
              <a:t>packet five times </a:t>
            </a:r>
            <a:r>
              <a:rPr lang="en-US" sz="2400" b="1" dirty="0">
                <a:solidFill>
                  <a:srgbClr val="00B050"/>
                </a:solidFill>
              </a:rPr>
              <a:t>when it fails to receive an ACK packet in response, at </a:t>
            </a:r>
            <a:r>
              <a:rPr lang="en-US" sz="2400" b="1" u="sng" dirty="0">
                <a:solidFill>
                  <a:srgbClr val="00B050"/>
                </a:solidFill>
              </a:rPr>
              <a:t>30 second intervals</a:t>
            </a:r>
            <a:r>
              <a:rPr lang="en-US" sz="2400" b="1" dirty="0">
                <a:solidFill>
                  <a:srgbClr val="00B050"/>
                </a:solidFill>
              </a:rPr>
              <a:t>, before purging the request from its table</a:t>
            </a:r>
            <a:r>
              <a:rPr lang="en-US" sz="2400" b="1" dirty="0" smtClean="0">
                <a:solidFill>
                  <a:srgbClr val="00B050"/>
                </a:solidFill>
              </a:rPr>
              <a:t>.  </a:t>
            </a:r>
            <a:r>
              <a:rPr lang="en-US" sz="2400" b="1" dirty="0">
                <a:solidFill>
                  <a:srgbClr val="00B050"/>
                </a:solidFill>
              </a:rPr>
              <a:t>Assume that no additional countermeasures are used against this attack and that the attacker has filled this table with an initial flood of connection requests . </a:t>
            </a:r>
            <a:r>
              <a:rPr lang="en-US" sz="2400" b="1" dirty="0" smtClean="0">
                <a:solidFill>
                  <a:srgbClr val="00B050"/>
                </a:solidFill>
              </a:rPr>
              <a:t>At </a:t>
            </a:r>
            <a:r>
              <a:rPr lang="en-US" sz="2400" b="1" dirty="0">
                <a:solidFill>
                  <a:srgbClr val="00B050"/>
                </a:solidFill>
              </a:rPr>
              <a:t>what rate </a:t>
            </a:r>
            <a:r>
              <a:rPr lang="en-US" sz="2400" b="1" dirty="0" smtClean="0">
                <a:solidFill>
                  <a:srgbClr val="00B050"/>
                </a:solidFill>
              </a:rPr>
              <a:t>( </a:t>
            </a:r>
            <a:r>
              <a:rPr lang="en-US" sz="2400" b="1" dirty="0" smtClean="0">
                <a:solidFill>
                  <a:srgbClr val="00B050"/>
                </a:solidFill>
              </a:rPr>
              <a:t># of bits per seconds) </a:t>
            </a:r>
            <a:r>
              <a:rPr lang="en-US" sz="2400" b="1" dirty="0" smtClean="0">
                <a:solidFill>
                  <a:srgbClr val="00B050"/>
                </a:solidFill>
              </a:rPr>
              <a:t>must </a:t>
            </a:r>
            <a:r>
              <a:rPr lang="en-US" sz="2400" b="1" dirty="0">
                <a:solidFill>
                  <a:srgbClr val="00B050"/>
                </a:solidFill>
              </a:rPr>
              <a:t>the attacker continue to send TCP connection requests to this system in order to ensure that the table remains full? Assuming that the TCP SYN packet is </a:t>
            </a:r>
            <a:r>
              <a:rPr lang="en-US" sz="2400" b="1" u="sng" dirty="0">
                <a:solidFill>
                  <a:srgbClr val="00B050"/>
                </a:solidFill>
              </a:rPr>
              <a:t>40 bytes in </a:t>
            </a:r>
            <a:r>
              <a:rPr lang="en-US" sz="2400" b="1" u="sng" dirty="0" smtClean="0">
                <a:solidFill>
                  <a:srgbClr val="00B050"/>
                </a:solidFill>
              </a:rPr>
              <a:t>size</a:t>
            </a:r>
            <a:r>
              <a:rPr lang="en-US" sz="2400" b="1" dirty="0" smtClean="0">
                <a:solidFill>
                  <a:srgbClr val="00B050"/>
                </a:solidFill>
              </a:rPr>
              <a:t>. </a:t>
            </a:r>
            <a:endParaRPr lang="en-US" sz="2400" b="1" dirty="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81700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Q1</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t>15-Feb-15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3</a:t>
            </a:fld>
            <a:endParaRPr lang="en-US"/>
          </a:p>
        </p:txBody>
      </p:sp>
      <p:sp>
        <p:nvSpPr>
          <p:cNvPr id="6" name="Content Placeholder 5"/>
          <p:cNvSpPr>
            <a:spLocks noGrp="1"/>
          </p:cNvSpPr>
          <p:nvPr>
            <p:ph sz="quarter" idx="1"/>
          </p:nvPr>
        </p:nvSpPr>
        <p:spPr>
          <a:xfrm>
            <a:off x="152400" y="1600200"/>
            <a:ext cx="8613648" cy="4495800"/>
          </a:xfrm>
        </p:spPr>
        <p:txBody>
          <a:bodyPr>
            <a:normAutofit lnSpcReduction="10000"/>
          </a:bodyPr>
          <a:lstStyle/>
          <a:p>
            <a:r>
              <a:rPr lang="en-US" dirty="0"/>
              <a:t>Total time request is in table </a:t>
            </a:r>
            <a:r>
              <a:rPr lang="en-US" dirty="0" smtClean="0"/>
              <a:t>is ( 30 </a:t>
            </a:r>
            <a:r>
              <a:rPr lang="en-US" dirty="0"/>
              <a:t>seconds + 5 attempts to retry</a:t>
            </a:r>
            <a:r>
              <a:rPr lang="en-US" dirty="0" smtClean="0"/>
              <a:t>)=</a:t>
            </a:r>
            <a:r>
              <a:rPr lang="en-US" dirty="0"/>
              <a:t> 180 seconds </a:t>
            </a:r>
            <a:r>
              <a:rPr lang="en-US" dirty="0" smtClean="0"/>
              <a:t>  </a:t>
            </a:r>
            <a:r>
              <a:rPr lang="en-US" dirty="0"/>
              <a:t/>
            </a:r>
            <a:br>
              <a:rPr lang="en-US" dirty="0"/>
            </a:br>
            <a:r>
              <a:rPr lang="en-US" dirty="0"/>
              <a:t/>
            </a:r>
            <a:br>
              <a:rPr lang="en-US" dirty="0"/>
            </a:br>
            <a:r>
              <a:rPr lang="en-US" dirty="0" smtClean="0"/>
              <a:t>as there are 256 </a:t>
            </a:r>
            <a:r>
              <a:rPr lang="en-US" dirty="0"/>
              <a:t>entries total</a:t>
            </a:r>
            <a:r>
              <a:rPr lang="en-US" dirty="0" smtClean="0"/>
              <a:t>.</a:t>
            </a:r>
          </a:p>
          <a:p>
            <a:pPr marL="0" indent="0">
              <a:buNone/>
            </a:pPr>
            <a:r>
              <a:rPr lang="en-US" dirty="0"/>
              <a:t> </a:t>
            </a:r>
            <a:r>
              <a:rPr lang="en-US" dirty="0" smtClean="0"/>
              <a:t>256/180 = 1.42 </a:t>
            </a:r>
            <a:r>
              <a:rPr lang="en-US" dirty="0"/>
              <a:t>=~ </a:t>
            </a:r>
            <a:r>
              <a:rPr lang="en-US" dirty="0" smtClean="0"/>
              <a:t>2 requests/second </a:t>
            </a:r>
          </a:p>
          <a:p>
            <a:pPr marL="0" indent="0">
              <a:buNone/>
            </a:pPr>
            <a:r>
              <a:rPr lang="en-US" dirty="0"/>
              <a:t/>
            </a:r>
            <a:br>
              <a:rPr lang="en-US" dirty="0"/>
            </a:br>
            <a:r>
              <a:rPr lang="en-US" dirty="0" smtClean="0"/>
              <a:t> Each </a:t>
            </a:r>
            <a:r>
              <a:rPr lang="en-US" dirty="0"/>
              <a:t>request is 40 bytes </a:t>
            </a:r>
            <a:r>
              <a:rPr lang="en-US" dirty="0" smtClean="0"/>
              <a:t>= 40X8= </a:t>
            </a:r>
            <a:r>
              <a:rPr lang="en-US" dirty="0"/>
              <a:t>320 bits</a:t>
            </a:r>
            <a:br>
              <a:rPr lang="en-US" dirty="0"/>
            </a:br>
            <a:r>
              <a:rPr lang="en-US" dirty="0" smtClean="0"/>
              <a:t>320X2= 640 bits </a:t>
            </a:r>
            <a:r>
              <a:rPr lang="en-US" dirty="0"/>
              <a:t>per </a:t>
            </a:r>
            <a:r>
              <a:rPr lang="en-US" dirty="0" err="1" smtClean="0"/>
              <a:t>secodns</a:t>
            </a:r>
            <a:endParaRPr lang="en-US" dirty="0" smtClean="0"/>
          </a:p>
          <a:p>
            <a:pPr marL="0" indent="0">
              <a:buNone/>
            </a:pPr>
            <a:r>
              <a:rPr lang="en-US" dirty="0"/>
              <a:t> </a:t>
            </a:r>
            <a:r>
              <a:rPr lang="en-US" dirty="0" smtClean="0"/>
              <a:t>  </a:t>
            </a:r>
            <a:r>
              <a:rPr lang="en-US" dirty="0" smtClean="0"/>
              <a:t> so the attacker needs to send 640 bps to full the table. </a:t>
            </a:r>
            <a:endParaRPr lang="en-US" b="1" dirty="0">
              <a:solidFill>
                <a:schemeClr val="accent3">
                  <a:lumMod val="75000"/>
                </a:schemeClr>
              </a:solidFill>
            </a:endParaRPr>
          </a:p>
        </p:txBody>
      </p:sp>
    </p:spTree>
    <p:extLst>
      <p:ext uri="{BB962C8B-B14F-4D97-AF65-F5344CB8AC3E}">
        <p14:creationId xmlns:p14="http://schemas.microsoft.com/office/powerpoint/2010/main" val="350843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a:t>
            </a:r>
            <a:r>
              <a:rPr lang="en-US" dirty="0" smtClean="0"/>
              <a:t>2</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t>15-Feb-15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4</a:t>
            </a:fld>
            <a:endParaRPr lang="en-US"/>
          </a:p>
        </p:txBody>
      </p:sp>
      <p:sp>
        <p:nvSpPr>
          <p:cNvPr id="8" name="Rectangle 1"/>
          <p:cNvSpPr>
            <a:spLocks noChangeArrowheads="1"/>
          </p:cNvSpPr>
          <p:nvPr/>
        </p:nvSpPr>
        <p:spPr bwMode="auto">
          <a:xfrm>
            <a:off x="3367088" y="14446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cs typeface="Arial" charset="0"/>
              </a:rPr>
              <a:t/>
            </a:r>
            <a:br>
              <a:rPr kumimoji="0" lang="en-US" altLang="en-US" sz="1800" b="0" i="0" u="none" strike="noStrike" cap="none" normalizeH="0" baseline="0" smtClean="0">
                <a:ln>
                  <a:noFill/>
                </a:ln>
                <a:solidFill>
                  <a:schemeClr val="tx1"/>
                </a:solidFill>
                <a:effectLst/>
                <a:latin typeface="Arial" charset="0"/>
                <a:cs typeface="Arial" charset="0"/>
              </a:rPr>
            </a:b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 name="Content Placeholder 8"/>
          <p:cNvSpPr>
            <a:spLocks noGrp="1"/>
          </p:cNvSpPr>
          <p:nvPr>
            <p:ph sz="quarter" idx="1"/>
          </p:nvPr>
        </p:nvSpPr>
        <p:spPr>
          <a:xfrm>
            <a:off x="304800" y="1600200"/>
            <a:ext cx="8461248" cy="4953000"/>
          </a:xfrm>
        </p:spPr>
        <p:txBody>
          <a:bodyPr>
            <a:normAutofit/>
          </a:bodyPr>
          <a:lstStyle/>
          <a:p>
            <a:pPr fontAlgn="base"/>
            <a:r>
              <a:rPr lang="en-US" sz="2800" b="1" dirty="0">
                <a:solidFill>
                  <a:srgbClr val="00B050"/>
                </a:solidFill>
              </a:rPr>
              <a:t>Consider a distributed variant of the attack we explore in </a:t>
            </a:r>
            <a:r>
              <a:rPr lang="en-US" sz="2800" b="1" dirty="0" smtClean="0">
                <a:solidFill>
                  <a:srgbClr val="00B050"/>
                </a:solidFill>
              </a:rPr>
              <a:t>Lab1. </a:t>
            </a:r>
            <a:r>
              <a:rPr lang="en-US" sz="2800" b="1" dirty="0">
                <a:solidFill>
                  <a:srgbClr val="00B050"/>
                </a:solidFill>
              </a:rPr>
              <a:t>Assume the attacker has compromised a number of broadband-connected residential PCs to use as zombie systems. Also assume each such system has an average uplink capacity of 128 kbps. What is the maximum number 500-byte ICMP echo request (ping) packets a single zombie PC can send per second? How many such zombie systems would the attacker need to flood a target organization using a 0.5-Mbps link, 2-Mbps link, and 10-Mbps link?</a:t>
            </a:r>
          </a:p>
        </p:txBody>
      </p:sp>
    </p:spTree>
    <p:extLst>
      <p:ext uri="{BB962C8B-B14F-4D97-AF65-F5344CB8AC3E}">
        <p14:creationId xmlns:p14="http://schemas.microsoft.com/office/powerpoint/2010/main" val="552849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Q2</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t>15-Feb-15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5</a:t>
            </a:fld>
            <a:endParaRPr lang="en-US"/>
          </a:p>
        </p:txBody>
      </p:sp>
      <p:sp>
        <p:nvSpPr>
          <p:cNvPr id="6" name="Content Placeholder 5"/>
          <p:cNvSpPr>
            <a:spLocks noGrp="1"/>
          </p:cNvSpPr>
          <p:nvPr>
            <p:ph sz="quarter" idx="1"/>
          </p:nvPr>
        </p:nvSpPr>
        <p:spPr>
          <a:xfrm>
            <a:off x="-76200" y="1524000"/>
            <a:ext cx="9220200" cy="5486400"/>
          </a:xfrm>
        </p:spPr>
        <p:txBody>
          <a:bodyPr>
            <a:normAutofit fontScale="85000" lnSpcReduction="20000"/>
          </a:bodyPr>
          <a:lstStyle/>
          <a:p>
            <a:pPr marL="0" indent="0">
              <a:buNone/>
            </a:pPr>
            <a:r>
              <a:rPr lang="en-US" dirty="0" smtClean="0"/>
              <a:t> 500 </a:t>
            </a:r>
            <a:r>
              <a:rPr lang="en-US" dirty="0"/>
              <a:t>byte message </a:t>
            </a:r>
            <a:r>
              <a:rPr lang="en-US" dirty="0" smtClean="0"/>
              <a:t>= </a:t>
            </a:r>
            <a:r>
              <a:rPr lang="en-US" dirty="0"/>
              <a:t>4000 bits</a:t>
            </a:r>
            <a:br>
              <a:rPr lang="en-US" dirty="0"/>
            </a:br>
            <a:r>
              <a:rPr lang="en-US" dirty="0"/>
              <a:t>Uplink capacity of zombie = 128 kbps </a:t>
            </a:r>
            <a:r>
              <a:rPr lang="en-US" dirty="0" smtClean="0"/>
              <a:t>=128X2^10  </a:t>
            </a:r>
            <a:r>
              <a:rPr lang="en-US" dirty="0" smtClean="0"/>
              <a:t>= </a:t>
            </a:r>
            <a:r>
              <a:rPr lang="en-US" dirty="0" smtClean="0"/>
              <a:t> 131072 </a:t>
            </a:r>
            <a:r>
              <a:rPr lang="en-US" dirty="0"/>
              <a:t>bits per second</a:t>
            </a:r>
            <a:br>
              <a:rPr lang="en-US" dirty="0"/>
            </a:br>
            <a:r>
              <a:rPr lang="en-US" dirty="0"/>
              <a:t/>
            </a:r>
            <a:br>
              <a:rPr lang="en-US" dirty="0"/>
            </a:br>
            <a:r>
              <a:rPr lang="en-US" dirty="0" smtClean="0"/>
              <a:t># of packet = </a:t>
            </a:r>
            <a:r>
              <a:rPr lang="en-US" b="1" dirty="0" smtClean="0"/>
              <a:t>W/P</a:t>
            </a:r>
          </a:p>
          <a:p>
            <a:pPr marL="0" indent="0">
              <a:buNone/>
            </a:pPr>
            <a:r>
              <a:rPr lang="en-US" dirty="0"/>
              <a:t> </a:t>
            </a:r>
            <a:r>
              <a:rPr lang="en-US" dirty="0" smtClean="0"/>
              <a:t>                 </a:t>
            </a:r>
            <a:r>
              <a:rPr lang="en-US" dirty="0" smtClean="0"/>
              <a:t>= 131072 </a:t>
            </a:r>
            <a:r>
              <a:rPr lang="en-US" dirty="0"/>
              <a:t>/4000 = </a:t>
            </a:r>
            <a:r>
              <a:rPr lang="en-US" dirty="0" smtClean="0"/>
              <a:t>32.76</a:t>
            </a:r>
            <a:r>
              <a:rPr lang="en-US" dirty="0" smtClean="0"/>
              <a:t>= 33 </a:t>
            </a:r>
            <a:r>
              <a:rPr lang="en-US" dirty="0"/>
              <a:t>packets per second</a:t>
            </a:r>
            <a:br>
              <a:rPr lang="en-US" dirty="0"/>
            </a:br>
            <a:r>
              <a:rPr lang="en-US" dirty="0">
                <a:solidFill>
                  <a:srgbClr val="FF0000"/>
                </a:solidFill>
              </a:rPr>
              <a:t/>
            </a:r>
            <a:br>
              <a:rPr lang="en-US" dirty="0">
                <a:solidFill>
                  <a:srgbClr val="FF0000"/>
                </a:solidFill>
              </a:rPr>
            </a:br>
            <a:r>
              <a:rPr lang="en-US" dirty="0" smtClean="0">
                <a:solidFill>
                  <a:srgbClr val="FF0000"/>
                </a:solidFill>
              </a:rPr>
              <a:t># of zombies = capacity of </a:t>
            </a:r>
            <a:r>
              <a:rPr lang="en-US" dirty="0" smtClean="0">
                <a:solidFill>
                  <a:srgbClr val="FF0000"/>
                </a:solidFill>
              </a:rPr>
              <a:t>target system</a:t>
            </a:r>
            <a:r>
              <a:rPr lang="en-US" dirty="0" smtClean="0">
                <a:solidFill>
                  <a:srgbClr val="FF0000"/>
                </a:solidFill>
              </a:rPr>
              <a:t>/ </a:t>
            </a:r>
            <a:r>
              <a:rPr lang="en-US" dirty="0">
                <a:solidFill>
                  <a:srgbClr val="FF0000"/>
                </a:solidFill>
              </a:rPr>
              <a:t>capacity </a:t>
            </a:r>
            <a:r>
              <a:rPr lang="en-US" dirty="0" smtClean="0">
                <a:solidFill>
                  <a:srgbClr val="FF0000"/>
                </a:solidFill>
              </a:rPr>
              <a:t>of </a:t>
            </a:r>
            <a:r>
              <a:rPr lang="en-US" dirty="0">
                <a:solidFill>
                  <a:srgbClr val="FF0000"/>
                </a:solidFill>
              </a:rPr>
              <a:t>zombies</a:t>
            </a:r>
            <a:endParaRPr lang="en-US" dirty="0" smtClean="0">
              <a:solidFill>
                <a:srgbClr val="FF0000"/>
              </a:solidFill>
            </a:endParaRPr>
          </a:p>
          <a:p>
            <a:pPr marL="0" indent="0">
              <a:buNone/>
            </a:pPr>
            <a:r>
              <a:rPr lang="en-US" dirty="0" smtClean="0"/>
              <a:t>-To </a:t>
            </a:r>
            <a:r>
              <a:rPr lang="en-US" dirty="0"/>
              <a:t>flood </a:t>
            </a:r>
            <a:r>
              <a:rPr lang="en-US" dirty="0" smtClean="0"/>
              <a:t>0.5 Mbps : </a:t>
            </a:r>
            <a:r>
              <a:rPr lang="en-US" dirty="0"/>
              <a:t>0.5 </a:t>
            </a:r>
            <a:r>
              <a:rPr lang="en-US" dirty="0" smtClean="0"/>
              <a:t>Mbps/128 kbps =  0.5x2^20 /128x2^10</a:t>
            </a:r>
          </a:p>
          <a:p>
            <a:pPr marL="0" indent="0">
              <a:buNone/>
            </a:pPr>
            <a:r>
              <a:rPr lang="en-US" dirty="0" smtClean="0"/>
              <a:t>                                                            </a:t>
            </a:r>
            <a:r>
              <a:rPr lang="en-US" dirty="0" smtClean="0"/>
              <a:t>=4 </a:t>
            </a:r>
            <a:r>
              <a:rPr lang="en-US" dirty="0" smtClean="0"/>
              <a:t>zombies</a:t>
            </a:r>
          </a:p>
          <a:p>
            <a:pPr marL="0" indent="0">
              <a:buNone/>
            </a:pPr>
            <a:r>
              <a:rPr lang="en-US" dirty="0" smtClean="0"/>
              <a:t>-To </a:t>
            </a:r>
            <a:r>
              <a:rPr lang="en-US" dirty="0"/>
              <a:t>flood 2 Mbps </a:t>
            </a:r>
            <a:r>
              <a:rPr lang="en-US" dirty="0" smtClean="0"/>
              <a:t>:</a:t>
            </a:r>
            <a:r>
              <a:rPr lang="en-US" dirty="0"/>
              <a:t> </a:t>
            </a:r>
            <a:r>
              <a:rPr lang="en-US" dirty="0" smtClean="0"/>
              <a:t>2 Mbps/</a:t>
            </a:r>
            <a:r>
              <a:rPr lang="en-US" dirty="0"/>
              <a:t> 128 kbps </a:t>
            </a:r>
            <a:r>
              <a:rPr lang="en-US" dirty="0" smtClean="0"/>
              <a:t> =  2x2^20/</a:t>
            </a:r>
            <a:r>
              <a:rPr lang="en-US" dirty="0"/>
              <a:t> </a:t>
            </a:r>
            <a:r>
              <a:rPr lang="en-US" dirty="0" smtClean="0"/>
              <a:t>128x2^10</a:t>
            </a:r>
          </a:p>
          <a:p>
            <a:pPr marL="0" indent="0">
              <a:buNone/>
            </a:pPr>
            <a:r>
              <a:rPr lang="en-US" dirty="0" smtClean="0"/>
              <a:t>                                                          =</a:t>
            </a:r>
            <a:r>
              <a:rPr lang="en-US" dirty="0"/>
              <a:t> </a:t>
            </a:r>
            <a:r>
              <a:rPr lang="en-US" dirty="0" smtClean="0"/>
              <a:t>16 </a:t>
            </a:r>
            <a:r>
              <a:rPr lang="en-US" dirty="0" smtClean="0"/>
              <a:t>zombies </a:t>
            </a:r>
            <a:r>
              <a:rPr lang="en-US" dirty="0"/>
              <a:t> </a:t>
            </a:r>
            <a:endParaRPr lang="en-US" dirty="0" smtClean="0"/>
          </a:p>
          <a:p>
            <a:pPr marL="0" indent="0">
              <a:buNone/>
            </a:pPr>
            <a:r>
              <a:rPr lang="en-US" dirty="0" smtClean="0"/>
              <a:t>-To </a:t>
            </a:r>
            <a:r>
              <a:rPr lang="en-US" dirty="0"/>
              <a:t>flood 10 Mbps </a:t>
            </a:r>
            <a:r>
              <a:rPr lang="en-US" dirty="0" smtClean="0"/>
              <a:t>: 10 Mbps /128kbps </a:t>
            </a:r>
            <a:r>
              <a:rPr lang="en-US" dirty="0"/>
              <a:t>=  </a:t>
            </a:r>
            <a:r>
              <a:rPr lang="en-US" dirty="0" smtClean="0"/>
              <a:t>10x2^20</a:t>
            </a:r>
            <a:r>
              <a:rPr lang="en-US" dirty="0"/>
              <a:t>/ 128x2^10</a:t>
            </a:r>
          </a:p>
          <a:p>
            <a:pPr marL="0" indent="0" algn="ctr">
              <a:buNone/>
            </a:pPr>
            <a:r>
              <a:rPr lang="en-US" dirty="0" smtClean="0"/>
              <a:t>                      </a:t>
            </a:r>
            <a:r>
              <a:rPr lang="en-US" dirty="0" smtClean="0"/>
              <a:t>            =80 zombies</a:t>
            </a:r>
            <a:endParaRPr lang="en-US" dirty="0"/>
          </a:p>
        </p:txBody>
      </p:sp>
    </p:spTree>
    <p:extLst>
      <p:ext uri="{BB962C8B-B14F-4D97-AF65-F5344CB8AC3E}">
        <p14:creationId xmlns:p14="http://schemas.microsoft.com/office/powerpoint/2010/main" val="1803818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3</a:t>
            </a:r>
          </a:p>
        </p:txBody>
      </p:sp>
      <p:sp>
        <p:nvSpPr>
          <p:cNvPr id="3" name="Date Placeholder 2"/>
          <p:cNvSpPr>
            <a:spLocks noGrp="1"/>
          </p:cNvSpPr>
          <p:nvPr>
            <p:ph type="dt" sz="half" idx="10"/>
          </p:nvPr>
        </p:nvSpPr>
        <p:spPr/>
        <p:txBody>
          <a:bodyPr/>
          <a:lstStyle/>
          <a:p>
            <a:fld id="{4E89EAC4-F632-465B-A9BE-BE29AA561740}" type="datetime5">
              <a:rPr lang="en-GB" smtClean="0"/>
              <a:t>15-Feb-15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6</a:t>
            </a:fld>
            <a:endParaRPr lang="en-US"/>
          </a:p>
        </p:txBody>
      </p:sp>
      <p:sp>
        <p:nvSpPr>
          <p:cNvPr id="8" name="Rectangle 1"/>
          <p:cNvSpPr>
            <a:spLocks noChangeArrowheads="1"/>
          </p:cNvSpPr>
          <p:nvPr/>
        </p:nvSpPr>
        <p:spPr bwMode="auto">
          <a:xfrm>
            <a:off x="3367088" y="14446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charset="0"/>
                <a:cs typeface="Arial" charset="0"/>
              </a:rPr>
              <a:t/>
            </a:r>
            <a:br>
              <a:rPr kumimoji="0" lang="en-US" altLang="en-US" sz="1800" b="0" i="0" u="none" strike="noStrike" cap="none" normalizeH="0" baseline="0" smtClean="0">
                <a:ln>
                  <a:noFill/>
                </a:ln>
                <a:solidFill>
                  <a:schemeClr val="tx1"/>
                </a:solidFill>
                <a:effectLst/>
                <a:latin typeface="Arial" charset="0"/>
                <a:cs typeface="Arial" charset="0"/>
              </a:rPr>
            </a:b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 name="Content Placeholder 8"/>
          <p:cNvSpPr>
            <a:spLocks noGrp="1"/>
          </p:cNvSpPr>
          <p:nvPr>
            <p:ph sz="quarter" idx="1"/>
          </p:nvPr>
        </p:nvSpPr>
        <p:spPr>
          <a:xfrm>
            <a:off x="304800" y="1600200"/>
            <a:ext cx="8461248" cy="4953000"/>
          </a:xfrm>
        </p:spPr>
        <p:txBody>
          <a:bodyPr>
            <a:normAutofit fontScale="92500"/>
          </a:bodyPr>
          <a:lstStyle/>
          <a:p>
            <a:pPr fontAlgn="base"/>
            <a:r>
              <a:rPr lang="en-US" sz="2800" b="1" dirty="0">
                <a:solidFill>
                  <a:srgbClr val="00B050"/>
                </a:solidFill>
              </a:rPr>
              <a:t>In order to implement a DNS amplification attack, the attacker must trigger the creation of a sufficiently large volume of DNS response packets from the intermediary to exceed the capacity of the link to the target organization. Consider an attack where the DNS response packets are 500 bytes in size. How many of these packets per second must the attacker trigger to flood a target organization using a 0.5-Mbps link? 2-Mbps link? 10-Mbps link? If the DNS request packet to the intermediary is 60 bytes, how much bandwidth does the attacker consume to send the necessary rate of DNS request packets for each of these three cases.</a:t>
            </a:r>
          </a:p>
        </p:txBody>
      </p:sp>
    </p:spTree>
    <p:extLst>
      <p:ext uri="{BB962C8B-B14F-4D97-AF65-F5344CB8AC3E}">
        <p14:creationId xmlns:p14="http://schemas.microsoft.com/office/powerpoint/2010/main" val="1090514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Q3</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t>15-Feb-15</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7</a:t>
            </a:fld>
            <a:endParaRPr lang="en-US"/>
          </a:p>
        </p:txBody>
      </p:sp>
      <p:sp>
        <p:nvSpPr>
          <p:cNvPr id="6" name="Content Placeholder 5"/>
          <p:cNvSpPr>
            <a:spLocks noGrp="1"/>
          </p:cNvSpPr>
          <p:nvPr>
            <p:ph sz="quarter" idx="1"/>
          </p:nvPr>
        </p:nvSpPr>
        <p:spPr>
          <a:xfrm>
            <a:off x="-76200" y="1600200"/>
            <a:ext cx="9220200" cy="5029200"/>
          </a:xfrm>
        </p:spPr>
        <p:txBody>
          <a:bodyPr>
            <a:normAutofit fontScale="77500" lnSpcReduction="20000"/>
          </a:bodyPr>
          <a:lstStyle/>
          <a:p>
            <a:pPr lvl="1"/>
            <a:r>
              <a:rPr lang="en-US" dirty="0"/>
              <a:t>DNS Response packet = 500 bytes or 4000 bits</a:t>
            </a:r>
            <a:br>
              <a:rPr lang="en-US" dirty="0"/>
            </a:br>
            <a:r>
              <a:rPr lang="en-US" dirty="0" smtClean="0">
                <a:solidFill>
                  <a:srgbClr val="FF0000"/>
                </a:solidFill>
              </a:rPr>
              <a:t># of packets </a:t>
            </a:r>
            <a:r>
              <a:rPr lang="en-US" dirty="0">
                <a:solidFill>
                  <a:srgbClr val="FF0000"/>
                </a:solidFill>
              </a:rPr>
              <a:t>= bandwidth / packets size </a:t>
            </a:r>
            <a:r>
              <a:rPr lang="en-US" dirty="0" smtClean="0">
                <a:solidFill>
                  <a:srgbClr val="FF0000"/>
                </a:solidFill>
              </a:rPr>
              <a:t>( DNS response)</a:t>
            </a:r>
            <a:r>
              <a:rPr lang="en-US" dirty="0" smtClean="0"/>
              <a:t/>
            </a:r>
            <a:br>
              <a:rPr lang="en-US" dirty="0" smtClean="0"/>
            </a:br>
            <a:r>
              <a:rPr lang="en-US" dirty="0" smtClean="0"/>
              <a:t>For 0.5-Mbps =0.5 X2^20/4000</a:t>
            </a:r>
          </a:p>
          <a:p>
            <a:pPr marL="365760" lvl="1" indent="0">
              <a:buNone/>
            </a:pPr>
            <a:r>
              <a:rPr lang="en-US" dirty="0"/>
              <a:t> </a:t>
            </a:r>
            <a:r>
              <a:rPr lang="en-US" dirty="0" smtClean="0"/>
              <a:t>                      = 131.072 =~ 132 </a:t>
            </a:r>
            <a:r>
              <a:rPr lang="en-US" dirty="0"/>
              <a:t>packets of DNS </a:t>
            </a:r>
            <a:r>
              <a:rPr lang="en-US" dirty="0" smtClean="0"/>
              <a:t>response</a:t>
            </a:r>
          </a:p>
          <a:p>
            <a:pPr marL="365760" lvl="1" indent="0">
              <a:buNone/>
            </a:pPr>
            <a:r>
              <a:rPr lang="en-US" dirty="0"/>
              <a:t/>
            </a:r>
            <a:br>
              <a:rPr lang="en-US" dirty="0"/>
            </a:br>
            <a:r>
              <a:rPr lang="en-US" dirty="0" smtClean="0"/>
              <a:t>   For 2-Mbps =  </a:t>
            </a:r>
            <a:r>
              <a:rPr lang="en-US" dirty="0"/>
              <a:t>2</a:t>
            </a:r>
            <a:r>
              <a:rPr lang="en-US" dirty="0" smtClean="0"/>
              <a:t> </a:t>
            </a:r>
            <a:r>
              <a:rPr lang="en-US" dirty="0"/>
              <a:t>X2^20/4000</a:t>
            </a:r>
          </a:p>
          <a:p>
            <a:pPr marL="365760" lvl="1" indent="0">
              <a:buNone/>
            </a:pPr>
            <a:r>
              <a:rPr lang="en-US" dirty="0" smtClean="0"/>
              <a:t>                    =524.288=~ 525 packets </a:t>
            </a:r>
            <a:r>
              <a:rPr lang="en-US" dirty="0"/>
              <a:t>of DNS </a:t>
            </a:r>
            <a:r>
              <a:rPr lang="en-US" dirty="0" smtClean="0"/>
              <a:t>response</a:t>
            </a:r>
          </a:p>
          <a:p>
            <a:pPr marL="365760" lvl="1" indent="0">
              <a:buNone/>
            </a:pPr>
            <a:r>
              <a:rPr lang="en-US" dirty="0"/>
              <a:t/>
            </a:r>
            <a:br>
              <a:rPr lang="en-US" dirty="0"/>
            </a:br>
            <a:r>
              <a:rPr lang="en-US" dirty="0" smtClean="0"/>
              <a:t>  For10-Mbps</a:t>
            </a:r>
            <a:r>
              <a:rPr lang="en-US" dirty="0"/>
              <a:t>: </a:t>
            </a:r>
            <a:r>
              <a:rPr lang="en-US" dirty="0" smtClean="0"/>
              <a:t>10X2^20/4000</a:t>
            </a:r>
          </a:p>
          <a:p>
            <a:pPr marL="365760" lvl="1" indent="0">
              <a:buNone/>
            </a:pPr>
            <a:r>
              <a:rPr lang="en-US" dirty="0" smtClean="0"/>
              <a:t>                    = 2621.44=~2622 packets </a:t>
            </a:r>
            <a:r>
              <a:rPr lang="en-US" dirty="0"/>
              <a:t>of DNS response</a:t>
            </a:r>
            <a:br>
              <a:rPr lang="en-US" dirty="0"/>
            </a:br>
            <a:r>
              <a:rPr lang="en-US" dirty="0"/>
              <a:t/>
            </a:r>
            <a:br>
              <a:rPr lang="en-US" dirty="0"/>
            </a:br>
            <a:r>
              <a:rPr lang="en-US" dirty="0"/>
              <a:t>DNS request = 60 bytes or 480 </a:t>
            </a:r>
            <a:r>
              <a:rPr lang="en-US" dirty="0" smtClean="0"/>
              <a:t>bits</a:t>
            </a:r>
          </a:p>
          <a:p>
            <a:pPr marL="365760" lvl="1" indent="0">
              <a:buNone/>
            </a:pPr>
            <a:r>
              <a:rPr lang="en-US" dirty="0" smtClean="0">
                <a:solidFill>
                  <a:srgbClr val="FF0000"/>
                </a:solidFill>
              </a:rPr>
              <a:t>Bandwidth </a:t>
            </a:r>
            <a:r>
              <a:rPr lang="en-US" dirty="0" smtClean="0">
                <a:solidFill>
                  <a:srgbClr val="FF0000"/>
                </a:solidFill>
              </a:rPr>
              <a:t>of the attacker= </a:t>
            </a:r>
            <a:r>
              <a:rPr lang="en-US" dirty="0" smtClean="0">
                <a:solidFill>
                  <a:srgbClr val="FF0000"/>
                </a:solidFill>
              </a:rPr>
              <a:t># of packets </a:t>
            </a:r>
            <a:r>
              <a:rPr lang="en-US" smtClean="0">
                <a:solidFill>
                  <a:srgbClr val="FF0000"/>
                </a:solidFill>
              </a:rPr>
              <a:t>X </a:t>
            </a:r>
            <a:r>
              <a:rPr lang="en-US" smtClean="0">
                <a:solidFill>
                  <a:srgbClr val="FF0000"/>
                </a:solidFill>
              </a:rPr>
              <a:t>(DNS request)</a:t>
            </a:r>
            <a:r>
              <a:rPr lang="en-US" dirty="0"/>
              <a:t/>
            </a:r>
            <a:br>
              <a:rPr lang="en-US" dirty="0"/>
            </a:br>
            <a:r>
              <a:rPr lang="en-US" dirty="0"/>
              <a:t/>
            </a:r>
            <a:br>
              <a:rPr lang="en-US" dirty="0"/>
            </a:br>
            <a:r>
              <a:rPr lang="en-US" dirty="0" smtClean="0"/>
              <a:t>for 0.5-Mbps:  132 X 480= 63660  </a:t>
            </a:r>
            <a:r>
              <a:rPr lang="en-US" dirty="0"/>
              <a:t>bps </a:t>
            </a:r>
            <a:r>
              <a:rPr lang="en-US" dirty="0" smtClean="0"/>
              <a:t>uplink = 61.8 Kbps </a:t>
            </a:r>
            <a:r>
              <a:rPr lang="en-US" dirty="0"/>
              <a:t/>
            </a:r>
            <a:br>
              <a:rPr lang="en-US" dirty="0"/>
            </a:br>
            <a:r>
              <a:rPr lang="en-US" dirty="0" smtClean="0"/>
              <a:t>for 2-Mbps: 525X 480= 252000  bps uplink = 246 Kbps</a:t>
            </a:r>
            <a:r>
              <a:rPr lang="en-US" dirty="0"/>
              <a:t/>
            </a:r>
            <a:br>
              <a:rPr lang="en-US" dirty="0"/>
            </a:br>
            <a:r>
              <a:rPr lang="en-US" dirty="0" smtClean="0"/>
              <a:t>for 10-Mbps</a:t>
            </a:r>
            <a:r>
              <a:rPr lang="en-US" dirty="0"/>
              <a:t>: </a:t>
            </a:r>
            <a:r>
              <a:rPr lang="en-US" dirty="0" smtClean="0"/>
              <a:t>2622X480=1258560 bps uplink = 1229 Kbps </a:t>
            </a:r>
            <a:endParaRPr lang="en-US" dirty="0"/>
          </a:p>
        </p:txBody>
      </p:sp>
    </p:spTree>
    <p:extLst>
      <p:ext uri="{BB962C8B-B14F-4D97-AF65-F5344CB8AC3E}">
        <p14:creationId xmlns:p14="http://schemas.microsoft.com/office/powerpoint/2010/main" val="177220096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1423</TotalTime>
  <Words>449</Words>
  <Application>Microsoft Office PowerPoint</Application>
  <PresentationFormat>On-screen Show (4:3)</PresentationFormat>
  <Paragraphs>51</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Median</vt:lpstr>
      <vt:lpstr>NET 536 Network Security</vt:lpstr>
      <vt:lpstr> Question 1 </vt:lpstr>
      <vt:lpstr>Answer Q1</vt:lpstr>
      <vt:lpstr>Question 2</vt:lpstr>
      <vt:lpstr>Answer Q2</vt:lpstr>
      <vt:lpstr>Question 3</vt:lpstr>
      <vt:lpstr>Answer Q3</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Amal</dc:creator>
  <cp:lastModifiedBy>Shoroog Saa. AL Saleh</cp:lastModifiedBy>
  <cp:revision>114</cp:revision>
  <cp:lastPrinted>2015-02-15T09:10:06Z</cp:lastPrinted>
  <dcterms:created xsi:type="dcterms:W3CDTF">2010-02-18T11:21:06Z</dcterms:created>
  <dcterms:modified xsi:type="dcterms:W3CDTF">2015-02-15T09:11:15Z</dcterms:modified>
</cp:coreProperties>
</file>