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9"/>
  </p:notesMasterIdLst>
  <p:sldIdLst>
    <p:sldId id="349" r:id="rId2"/>
    <p:sldId id="345" r:id="rId3"/>
    <p:sldId id="358" r:id="rId4"/>
    <p:sldId id="362" r:id="rId5"/>
    <p:sldId id="359" r:id="rId6"/>
    <p:sldId id="360" r:id="rId7"/>
    <p:sldId id="3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563" autoAdjust="0"/>
  </p:normalViewPr>
  <p:slideViewPr>
    <p:cSldViewPr>
      <p:cViewPr>
        <p:scale>
          <a:sx n="75" d="100"/>
          <a:sy n="75" d="100"/>
        </p:scale>
        <p:origin x="-1224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147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646B-55E0-427C-AFF0-1FBCA447F298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98B24B-E5E6-48A8-B7F6-A1DF958569A1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46B7CB-C041-4787-B6DC-DAB688A30E96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3FA86A-9FA5-4247-B3D0-592EB20291FE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CFEB-5219-408E-85B2-88F5EEE70346}" type="datetime5">
              <a:rPr lang="en-GB" smtClean="0"/>
              <a:pPr/>
              <a:t>26-Jan-15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AB01-0E77-4BEE-9AD7-8148EA0B71E2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3C764-F32B-4021-9581-DD0BC4450052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3BA5C-75E4-4AF8-ACCF-D94D37B7730B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3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salsaleh@pnu.edu.s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 536</a:t>
            </a:r>
            <a:br>
              <a:rPr lang="en-US" dirty="0" smtClean="0"/>
            </a:br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Introduction to the course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3505200"/>
          </a:xfrm>
        </p:spPr>
        <p:txBody>
          <a:bodyPr>
            <a:noAutofit/>
          </a:bodyPr>
          <a:lstStyle/>
          <a:p>
            <a:pPr lvl="0" algn="l">
              <a:buFont typeface="Wingdings" pitchFamily="2" charset="2"/>
              <a:buChar char="§"/>
            </a:pPr>
            <a:r>
              <a:rPr lang="en-US" sz="2400" dirty="0" smtClean="0"/>
              <a:t>Analyze and address a number of situations in which security in networks can be compromised.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400" dirty="0" smtClean="0"/>
              <a:t>Understand and apply selected technologies used to ensure security.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400" dirty="0" smtClean="0"/>
              <a:t>Apply the algorithms behind some current network security protocols.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400" dirty="0" smtClean="0"/>
              <a:t>Understand firewalls and their applications..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400" dirty="0" smtClean="0"/>
              <a:t>Demonstrate detailed knowledge of TCP/IP.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fr-FR" altLang="en-US" sz="2400" b="1" dirty="0" smtClean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fr-FR" altLang="en-US" sz="2400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Course objectives: </a:t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660A-46B4-4F3A-BFE2-10C1C1869126}" type="datetime5">
              <a:rPr lang="en-GB" smtClean="0"/>
              <a:pPr/>
              <a:t>26-Jan-15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Networks and Communication Department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to be covered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en-US" sz="6200" b="1" dirty="0" smtClean="0"/>
              <a:t>Foundation of Network Security</a:t>
            </a:r>
            <a:r>
              <a:rPr lang="en-US" sz="6200" dirty="0" smtClean="0"/>
              <a:t>: </a:t>
            </a:r>
          </a:p>
          <a:p>
            <a:pPr lvl="1"/>
            <a:r>
              <a:rPr lang="en-US" sz="6200" dirty="0" smtClean="0"/>
              <a:t>what network security is?</a:t>
            </a:r>
          </a:p>
          <a:p>
            <a:pPr lvl="1"/>
            <a:r>
              <a:rPr lang="en-US" sz="6200" dirty="0" smtClean="0"/>
              <a:t>goals of network security, secure network architecture, network security policies, network security components</a:t>
            </a:r>
          </a:p>
          <a:p>
            <a:r>
              <a:rPr lang="en-US" sz="6200" b="1" dirty="0" smtClean="0"/>
              <a:t>Overview of TCP/IP protocol:</a:t>
            </a:r>
          </a:p>
          <a:p>
            <a:pPr lvl="1"/>
            <a:r>
              <a:rPr lang="en-US" sz="6200" dirty="0" smtClean="0"/>
              <a:t> TCP/IP architectural models, TCP protocol layers.</a:t>
            </a:r>
          </a:p>
          <a:p>
            <a:r>
              <a:rPr lang="en-US" sz="6200" b="1" dirty="0" smtClean="0"/>
              <a:t>TCP/IP possible attacks:</a:t>
            </a:r>
          </a:p>
          <a:p>
            <a:pPr lvl="1"/>
            <a:r>
              <a:rPr lang="en-US" sz="6200" dirty="0" smtClean="0"/>
              <a:t> packet sniffing, spoofing, process table attack.</a:t>
            </a:r>
          </a:p>
          <a:p>
            <a:r>
              <a:rPr lang="en-US" sz="6200" b="1" dirty="0" smtClean="0"/>
              <a:t>TCP/IP security components: </a:t>
            </a:r>
          </a:p>
          <a:p>
            <a:pPr lvl="1"/>
            <a:r>
              <a:rPr lang="en-US" sz="6200" dirty="0" smtClean="0"/>
              <a:t>packet rule, proxy server, VPN, SSL</a:t>
            </a:r>
            <a:r>
              <a:rPr lang="ar-SA" sz="6200" dirty="0" smtClean="0"/>
              <a:t>.</a:t>
            </a:r>
            <a:endParaRPr lang="en-US" sz="6200" dirty="0" smtClean="0"/>
          </a:p>
          <a:p>
            <a:r>
              <a:rPr lang="en-US" sz="6200" b="1" dirty="0" smtClean="0"/>
              <a:t>IPSec</a:t>
            </a:r>
          </a:p>
          <a:p>
            <a:pPr lvl="1"/>
            <a:r>
              <a:rPr lang="en-US" sz="6200" dirty="0" smtClean="0"/>
              <a:t>  IPSec architecture, benefits and limitations of IPSec.</a:t>
            </a:r>
          </a:p>
          <a:p>
            <a:r>
              <a:rPr lang="en-US" sz="6200" b="1" dirty="0" smtClean="0"/>
              <a:t>DNS</a:t>
            </a:r>
          </a:p>
          <a:p>
            <a:pPr lvl="1"/>
            <a:r>
              <a:rPr lang="en-US" sz="6200" dirty="0" smtClean="0"/>
              <a:t> overview of DNS, DNS security extensions.</a:t>
            </a:r>
          </a:p>
        </p:txBody>
      </p:sp>
    </p:spTree>
    <p:extLst>
      <p:ext uri="{BB962C8B-B14F-4D97-AF65-F5344CB8AC3E}">
        <p14:creationId xmlns="" xmlns:p14="http://schemas.microsoft.com/office/powerpoint/2010/main" val="81044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to be covered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3962400"/>
          </a:xfrm>
        </p:spPr>
        <p:txBody>
          <a:bodyPr>
            <a:normAutofit fontScale="40000" lnSpcReduction="20000"/>
          </a:bodyPr>
          <a:lstStyle/>
          <a:p>
            <a:r>
              <a:rPr lang="en-US" sz="6200" b="1" dirty="0" smtClean="0"/>
              <a:t>Firewalls</a:t>
            </a:r>
            <a:r>
              <a:rPr lang="en-US" sz="6200" dirty="0" smtClean="0"/>
              <a:t>:</a:t>
            </a:r>
          </a:p>
          <a:p>
            <a:pPr lvl="1"/>
            <a:r>
              <a:rPr lang="en-US" sz="6200" dirty="0" smtClean="0"/>
              <a:t> Packet filtering,  </a:t>
            </a:r>
            <a:r>
              <a:rPr lang="en-US" sz="6200" dirty="0" err="1" smtClean="0"/>
              <a:t>Stateful</a:t>
            </a:r>
            <a:r>
              <a:rPr lang="en-US" sz="6200" dirty="0" smtClean="0"/>
              <a:t>,  and proxy firewalls</a:t>
            </a:r>
          </a:p>
          <a:p>
            <a:r>
              <a:rPr lang="en-US" sz="6200" b="1" dirty="0" smtClean="0"/>
              <a:t>Intrusion</a:t>
            </a:r>
            <a:r>
              <a:rPr lang="en-US" sz="6200" dirty="0" smtClean="0"/>
              <a:t>:</a:t>
            </a:r>
          </a:p>
          <a:p>
            <a:pPr lvl="1"/>
            <a:r>
              <a:rPr lang="en-US" sz="6200" dirty="0" smtClean="0"/>
              <a:t> intrusion prevention, intrusion detection (host based intrusion detection systems, network based intrusion detection systems)</a:t>
            </a:r>
          </a:p>
          <a:p>
            <a:r>
              <a:rPr lang="en-US" sz="6200" b="1" dirty="0" smtClean="0"/>
              <a:t>Application and transport layers security: </a:t>
            </a:r>
          </a:p>
          <a:p>
            <a:pPr lvl="1"/>
            <a:r>
              <a:rPr lang="en-US" sz="6200" dirty="0" smtClean="0"/>
              <a:t>(Pretty Good Privacy (PGP ), Secure Multipurpose Internet security Mail Exchange (S/MIME), Secure HTTP, Secure socket layer (SSL), transport  layer security (TLS).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1044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1905000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Stallings, ”Cryptography and Network Security”, Prentice Hall, The Latest Edition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Behrouz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Forouzan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 Data Communications and Networking”, McGrew-Hill, fourth edition,2007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security: art and science’, Matt Bishop, ISBN-10:0201440997, 2002</a:t>
            </a:r>
            <a:r>
              <a:rPr lang="ar-S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‘Network Security, Firewalls, and VPNS’,  Michael Stewart, 2nd Edition. ISBN: 9781284047431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323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Grade information </a:t>
            </a:r>
            <a:endParaRPr lang="en-US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b="1" smtClean="0"/>
              <a:pPr/>
              <a:t>26-Jan-15</a:t>
            </a:fld>
            <a:endParaRPr lang="en-US" b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Networks and Communication Department</a:t>
            </a:r>
            <a:endParaRPr lang="en-US" b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024142545"/>
              </p:ext>
            </p:extLst>
          </p:nvPr>
        </p:nvGraphicFramePr>
        <p:xfrm>
          <a:off x="381001" y="1676400"/>
          <a:ext cx="8534399" cy="450063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705855"/>
                <a:gridCol w="1634778"/>
                <a:gridCol w="1492624"/>
                <a:gridCol w="1492624"/>
                <a:gridCol w="2208518"/>
              </a:tblGrid>
              <a:tr h="85142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Comments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Percentage from overall grade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Grade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Assessment Week 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Assessment method</a:t>
                      </a:r>
                      <a:br>
                        <a:rPr lang="en-US" sz="1200"/>
                      </a:br>
                      <a:r>
                        <a:rPr lang="en-US" sz="1200"/>
                        <a:t>(Write an essay - test - a collective project - a final test ...)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64643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/>
                        <a:t>17/2/2015</a:t>
                      </a:r>
                    </a:p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/>
                        <a:t>Taking the average</a:t>
                      </a:r>
                      <a:r>
                        <a:rPr lang="en-US" sz="1200" baseline="0" dirty="0" smtClean="0"/>
                        <a:t> of the quizzes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5%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/>
                        <a:t>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/>
                        <a:t>4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Quiz#1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64643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17/3/2015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15%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31495" algn="ctr"/>
                        </a:tabLst>
                      </a:pPr>
                      <a:r>
                        <a:rPr lang="ar-SA" sz="1200"/>
                        <a:t>5</a:t>
                      </a:r>
                      <a:r>
                        <a:rPr lang="en-US" sz="1200"/>
                        <a:t>1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/>
                        <a:t>7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Mid#1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64643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7/4/2015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5%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10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Quiz#2 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714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14/4/2015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15%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Mid#2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2779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10%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10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3,6,9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Lab Assignments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492779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 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15%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/>
                        <a:t>13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 Final lab 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1714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SA" sz="1200" dirty="0">
                        <a:solidFill>
                          <a:srgbClr val="0F243E"/>
                        </a:solidFill>
                        <a:latin typeface="Cambria"/>
                        <a:ea typeface="Times New Roman"/>
                        <a:cs typeface="Sakkal Majall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40%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/>
                        <a:t>40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After week 15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Final Exam 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1269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Instructor Information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26-Jan-15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Office hours:</a:t>
            </a:r>
          </a:p>
          <a:p>
            <a:pPr marL="320040" lvl="1" indent="0">
              <a:buNone/>
            </a:pPr>
            <a:r>
              <a:rPr lang="en-US" dirty="0" smtClean="0"/>
              <a:t>Sun</a:t>
            </a:r>
            <a:r>
              <a:rPr lang="en-US" dirty="0"/>
              <a:t>:  </a:t>
            </a:r>
            <a:r>
              <a:rPr lang="en-US" dirty="0" smtClean="0"/>
              <a:t>11:00-12:00</a:t>
            </a:r>
            <a:endParaRPr lang="en-US" dirty="0"/>
          </a:p>
          <a:p>
            <a:pPr marL="320040" lvl="1" indent="0">
              <a:buNone/>
            </a:pPr>
            <a:r>
              <a:rPr lang="en-US" dirty="0"/>
              <a:t>Mo:  </a:t>
            </a:r>
            <a:r>
              <a:rPr lang="en-US" dirty="0" smtClean="0"/>
              <a:t>11:00-2:00</a:t>
            </a:r>
            <a:endParaRPr lang="en-US" dirty="0"/>
          </a:p>
          <a:p>
            <a:pPr marL="320040" lvl="1" indent="0">
              <a:buNone/>
            </a:pPr>
            <a:r>
              <a:rPr lang="en-US" dirty="0" err="1"/>
              <a:t>Tu</a:t>
            </a:r>
            <a:r>
              <a:rPr lang="en-US" dirty="0"/>
              <a:t>:    </a:t>
            </a:r>
            <a:r>
              <a:rPr lang="en-US" dirty="0" smtClean="0"/>
              <a:t>11:00-12:00</a:t>
            </a:r>
          </a:p>
          <a:p>
            <a:pPr marL="320040" lvl="1" indent="0">
              <a:buNone/>
            </a:pPr>
            <a:r>
              <a:rPr lang="en-US" dirty="0" err="1" smtClean="0"/>
              <a:t>Thur</a:t>
            </a:r>
            <a:r>
              <a:rPr lang="en-US" dirty="0" smtClean="0"/>
              <a:t>: 11:00-12:00</a:t>
            </a:r>
          </a:p>
          <a:p>
            <a:pPr marL="320040" lvl="1" indent="0">
              <a:buNone/>
            </a:pP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b="1" dirty="0" smtClean="0"/>
              <a:t>Email 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ssalsaleh@pnu.edu.sa</a:t>
            </a: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b="1" dirty="0" smtClean="0"/>
              <a:t>Course website</a:t>
            </a:r>
            <a:r>
              <a:rPr lang="en-US" b="1" smtClean="0"/>
              <a:t>: </a:t>
            </a:r>
            <a:r>
              <a:rPr lang="en-US" b="1" smtClean="0"/>
              <a:t>net536.yolasite.com</a:t>
            </a:r>
            <a:endParaRPr lang="en-US" b="1" dirty="0" smtClean="0"/>
          </a:p>
          <a:p>
            <a:pPr marL="32004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43117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Words>401</Words>
  <Application>Microsoft Office PowerPoint</Application>
  <PresentationFormat>On-screen Show (4:3)</PresentationFormat>
  <Paragraphs>101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NET 536 Network Security</vt:lpstr>
      <vt:lpstr>  Course objectives:  </vt:lpstr>
      <vt:lpstr>Topic to be covered </vt:lpstr>
      <vt:lpstr>Topic to be covered </vt:lpstr>
      <vt:lpstr>Text books</vt:lpstr>
      <vt:lpstr>Grade information </vt:lpstr>
      <vt:lpstr>Instructor Information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Shuroog</cp:lastModifiedBy>
  <cp:revision>93</cp:revision>
  <dcterms:created xsi:type="dcterms:W3CDTF">2010-02-18T11:21:06Z</dcterms:created>
  <dcterms:modified xsi:type="dcterms:W3CDTF">2015-01-26T20:51:26Z</dcterms:modified>
</cp:coreProperties>
</file>