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3" autoAdjust="0"/>
    <p:restoredTop sz="87563" autoAdjust="0"/>
  </p:normalViewPr>
  <p:slideViewPr>
    <p:cSldViewPr>
      <p:cViewPr>
        <p:scale>
          <a:sx n="75" d="100"/>
          <a:sy n="75" d="100"/>
        </p:scale>
        <p:origin x="-538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EA739-ED17-485F-9008-962A50D3035A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9CA76-20D9-420C-8C38-88E34EAC6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82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79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pPr/>
              <a:t>5-Apr-15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Lab 3: IDSs Exercises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2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8392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A taxicab was involved in a fatal hit-and-run accident at night. Two cab companies, the Green and the Blue, operate in the city. You are told that: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B050"/>
                </a:solidFill>
              </a:rPr>
              <a:t>• 85% of the cabs in the city are Green and 15% are Blue.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B050"/>
                </a:solidFill>
              </a:rPr>
              <a:t>• A witness identified the cab as Blue.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The court tested the reliability of the witness under the same circumstances that existed on the night of the accident and concluded that the witness was correct in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identifying the color of the cab 80% of the time. 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What is the probability that the cab involved in the incident was Blue rather than Green?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Let WB equal the event {witness reports Blue cab}. Then:</a:t>
                </a:r>
              </a:p>
              <a:p>
                <a:pPr>
                  <a:buNone/>
                </a:pPr>
                <a:r>
                  <a:rPr lang="en-US" dirty="0" smtClean="0"/>
                  <a:t>Pr [Blue/ WB]=</a:t>
                </a:r>
              </a:p>
              <a:p>
                <a:pPr lv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 </m:t>
                          </m:r>
                          <m:r>
                            <m:rPr>
                              <m:nor/>
                            </m:rPr>
                            <a:rPr lang="en-US" dirty="0"/>
                            <m:t>WB</m:t>
                          </m:r>
                          <m:r>
                            <m:rPr>
                              <m:nor/>
                            </m:rPr>
                            <a:rPr lang="en-US" dirty="0"/>
                            <m:t>/</m:t>
                          </m:r>
                          <m:r>
                            <m:rPr>
                              <m:nor/>
                            </m:rPr>
                            <a:rPr lang="en-US" dirty="0"/>
                            <m:t>Blue</m:t>
                          </m:r>
                          <m:r>
                            <m:rPr>
                              <m:nor/>
                            </m:rPr>
                            <a:rPr lang="en-US" dirty="0"/>
                            <m:t>] </m:t>
                          </m:r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</m:t>
                          </m:r>
                          <m:r>
                            <m:rPr>
                              <m:nor/>
                            </m:rPr>
                            <a:rPr lang="en-US" dirty="0"/>
                            <m:t>Blue</m:t>
                          </m:r>
                          <m:r>
                            <m:rPr>
                              <m:nor/>
                            </m:rPr>
                            <a:rPr lang="en-US" dirty="0"/>
                            <m:t>]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 </m:t>
                          </m:r>
                          <m:r>
                            <m:rPr>
                              <m:nor/>
                            </m:rPr>
                            <a:rPr lang="en-US" dirty="0"/>
                            <m:t>WB</m:t>
                          </m:r>
                          <m:r>
                            <m:rPr>
                              <m:nor/>
                            </m:rPr>
                            <a:rPr lang="en-US" dirty="0"/>
                            <m:t>/</m:t>
                          </m:r>
                          <m:r>
                            <m:rPr>
                              <m:nor/>
                            </m:rPr>
                            <a:rPr lang="en-US" dirty="0"/>
                            <m:t>Blue</m:t>
                          </m:r>
                          <m:r>
                            <m:rPr>
                              <m:nor/>
                            </m:rPr>
                            <a:rPr lang="en-US" dirty="0"/>
                            <m:t>] </m:t>
                          </m:r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</m:t>
                          </m:r>
                          <m:r>
                            <m:rPr>
                              <m:nor/>
                            </m:rPr>
                            <a:rPr lang="en-US" dirty="0"/>
                            <m:t>Blue</m:t>
                          </m:r>
                          <m:r>
                            <m:rPr>
                              <m:nor/>
                            </m:rPr>
                            <a:rPr lang="en-US" dirty="0"/>
                            <m:t>] + </m:t>
                          </m:r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 </m:t>
                          </m:r>
                          <m:r>
                            <m:rPr>
                              <m:nor/>
                            </m:rPr>
                            <a:rPr lang="en-US" dirty="0"/>
                            <m:t>WB</m:t>
                          </m:r>
                          <m:r>
                            <m:rPr>
                              <m:nor/>
                            </m:rPr>
                            <a:rPr lang="en-US" dirty="0"/>
                            <m:t>/</m:t>
                          </m:r>
                          <m:r>
                            <m:rPr>
                              <m:nor/>
                            </m:rPr>
                            <a:rPr lang="en-US" dirty="0"/>
                            <m:t>Green</m:t>
                          </m:r>
                          <m:r>
                            <m:rPr>
                              <m:nor/>
                            </m:rPr>
                            <a:rPr lang="en-US" dirty="0"/>
                            <m:t>] </m:t>
                          </m:r>
                          <m:r>
                            <m:rPr>
                              <m:nor/>
                            </m:rPr>
                            <a:rPr lang="en-US" dirty="0"/>
                            <m:t>Pr</m:t>
                          </m:r>
                          <m:r>
                            <m:rPr>
                              <m:nor/>
                            </m:rPr>
                            <a:rPr lang="en-US" dirty="0"/>
                            <m:t>[</m:t>
                          </m:r>
                          <m:r>
                            <m:rPr>
                              <m:nor/>
                            </m:rPr>
                            <a:rPr lang="en-US" dirty="0"/>
                            <m:t>Green</m:t>
                          </m:r>
                          <m:r>
                            <m:rPr>
                              <m:nor/>
                            </m:rPr>
                            <a:rPr lang="en-US" dirty="0"/>
                            <m:t>] ) 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lvl="1">
                  <a:buNone/>
                </a:pPr>
                <a:r>
                  <a:rPr lang="en-US" dirty="0" smtClean="0"/>
                  <a:t>  </a:t>
                </a:r>
              </a:p>
              <a:p>
                <a:pPr lvl="1">
                  <a:buNone/>
                </a:pPr>
                <a:r>
                  <a:rPr lang="en-US" dirty="0" smtClean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0.8 </m:t>
                        </m:r>
                        <m:r>
                          <m:rPr>
                            <m:nor/>
                          </m:rPr>
                          <a:rPr lang="en-US" dirty="0"/>
                          <m:t>) (</m:t>
                        </m:r>
                        <m:r>
                          <m:rPr>
                            <m:nor/>
                          </m:rPr>
                          <a:rPr lang="en-US" dirty="0"/>
                          <m:t>0.15</m:t>
                        </m:r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0.8</m:t>
                        </m:r>
                        <m:r>
                          <m:rPr>
                            <m:nor/>
                          </m:rPr>
                          <a:rPr lang="en-US" dirty="0"/>
                          <m:t>)(</m:t>
                        </m:r>
                        <m:r>
                          <m:rPr>
                            <m:nor/>
                          </m:rPr>
                          <a:rPr lang="en-US" dirty="0"/>
                          <m:t>0.15</m:t>
                        </m:r>
                        <m:r>
                          <m:rPr>
                            <m:nor/>
                          </m:rPr>
                          <a:rPr lang="en-US" dirty="0"/>
                          <m:t>)+(</m:t>
                        </m:r>
                        <m:r>
                          <m:rPr>
                            <m:nor/>
                          </m:rPr>
                          <a:rPr lang="en-US" dirty="0"/>
                          <m:t>0.2</m:t>
                        </m:r>
                        <m:r>
                          <m:rPr>
                            <m:nor/>
                          </m:rPr>
                          <a:rPr lang="en-US" dirty="0"/>
                          <m:t>)(</m:t>
                        </m:r>
                        <m:r>
                          <m:rPr>
                            <m:nor/>
                          </m:rPr>
                          <a:rPr lang="en-US" dirty="0"/>
                          <m:t>0.85</m:t>
                        </m:r>
                        <m:r>
                          <m:rPr>
                            <m:nor/>
                          </m:rPr>
                          <a:rPr lang="en-US" dirty="0"/>
                          <m:t>) 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lvl="1">
                  <a:buNone/>
                </a:pPr>
                <a:endParaRPr lang="en-US" dirty="0" smtClean="0"/>
              </a:p>
              <a:p>
                <a:pPr lvl="1">
                  <a:buNone/>
                </a:pPr>
                <a:r>
                  <a:rPr lang="en-US" dirty="0" smtClean="0"/>
                  <a:t>   = 0. 41</a:t>
                </a:r>
              </a:p>
              <a:p>
                <a:pPr>
                  <a:buNone/>
                </a:pPr>
                <a:r>
                  <a:rPr lang="en-US" dirty="0" smtClean="0"/>
                  <a:t>This example, or something similar, is referred to as "the juror's fallacy."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421" t="-2849" b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915400" cy="4495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Assume that passwords are selected from four-character  combinations of 26 alphabetic characters. Assume that an adversary is able to attempt passwords at a rate of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one per second.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a. Assuming no feedback to the adversary until each attempt has been completed, what is the expected time to discover the correct password?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b. Assuming feedback to the adversary flagging an error as each incorrect character is entered, what is the expected time to discover the correct password?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/>
                  <a:t>a. 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𝟐𝟔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/>
                  <a:t> = 228488 seconds</a:t>
                </a:r>
              </a:p>
              <a:p>
                <a:pPr marL="0" indent="0">
                  <a:buNone/>
                </a:pPr>
                <a:r>
                  <a:rPr lang="en-US" b="1" dirty="0"/>
                  <a:t> </a:t>
                </a:r>
                <a:r>
                  <a:rPr lang="en-US" b="1" dirty="0" smtClean="0"/>
                  <a:t>              </a:t>
                </a:r>
                <a:r>
                  <a:rPr lang="en-US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/>
                          <m:t>228488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/>
                          <m:t>(</m:t>
                        </m:r>
                        <m:r>
                          <m:rPr>
                            <m:nor/>
                          </m:rPr>
                          <a:rPr lang="en-US" b="1" dirty="0"/>
                          <m:t>60</m:t>
                        </m:r>
                        <m:r>
                          <m:rPr>
                            <m:nor/>
                          </m:rPr>
                          <a:rPr lang="en-US" b="1" dirty="0"/>
                          <m:t>x</m:t>
                        </m:r>
                        <m:r>
                          <m:rPr>
                            <m:nor/>
                          </m:rPr>
                          <a:rPr lang="en-US" b="1" dirty="0"/>
                          <m:t>60</m:t>
                        </m:r>
                        <m:r>
                          <a:rPr lang="en-US" b="1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b="1" dirty="0"/>
                  <a:t> </a:t>
                </a:r>
              </a:p>
              <a:p>
                <a:pPr marL="0" indent="0">
                  <a:buNone/>
                </a:pPr>
                <a:r>
                  <a:rPr lang="en-US" b="1" dirty="0" smtClean="0"/>
                  <a:t>                = 63.5 hours</a:t>
                </a:r>
              </a:p>
              <a:p>
                <a:pPr marL="0" indent="0">
                  <a:buNone/>
                </a:pPr>
                <a:endParaRPr lang="en-US" b="1" dirty="0" smtClean="0"/>
              </a:p>
              <a:p>
                <a:pPr marL="0" indent="0">
                  <a:buNone/>
                </a:pPr>
                <a:r>
                  <a:rPr lang="en-US" b="1" dirty="0" smtClean="0"/>
                  <a:t>b. Expect 26/2= 13 tries for each digit. </a:t>
                </a:r>
              </a:p>
              <a:p>
                <a:pPr marL="0" indent="0">
                  <a:buNone/>
                </a:pPr>
                <a:r>
                  <a:rPr lang="en-US" b="1" dirty="0" smtClean="0"/>
                  <a:t>T = 13 x 4 = 52 seconds.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Question#3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3648" cy="4724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Assume that passwords are limited to the use of the 95 printable ASCII characters and that all passwords are 10 characters in length. Assume a password cracker with an encryption rate of 6.4 million encryptions per second.</a:t>
            </a:r>
          </a:p>
          <a:p>
            <a:pPr>
              <a:buNone/>
            </a:pPr>
            <a:r>
              <a:rPr lang="en-US" b="1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How long will it take </a:t>
            </a:r>
            <a:r>
              <a:rPr lang="en-US" b="1" smtClean="0">
                <a:solidFill>
                  <a:srgbClr val="00B050"/>
                </a:solidFill>
              </a:rPr>
              <a:t>to test exhaustively </a:t>
            </a:r>
            <a:r>
              <a:rPr lang="en-US" b="1" dirty="0" smtClean="0">
                <a:solidFill>
                  <a:srgbClr val="00B050"/>
                </a:solidFill>
              </a:rPr>
              <a:t>all possible passwords on a UNIX system?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Q#3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5-Apr-15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8600" y="1600200"/>
                <a:ext cx="8915400" cy="4648200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None/>
                </a:pPr>
                <a:r>
                  <a:rPr lang="en-US" sz="3200" dirty="0" smtClean="0"/>
                  <a:t>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/>
                          </a:rPr>
                          <m:t>95</m:t>
                        </m:r>
                      </m:e>
                      <m:sup>
                        <m:r>
                          <a:rPr lang="en-US" sz="3200" b="0" i="1">
                            <a:latin typeface="Cambria Math"/>
                          </a:rPr>
                          <m:t>10</m:t>
                        </m:r>
                      </m:sup>
                    </m:sSup>
                  </m:oMath>
                </a14:m>
                <a:r>
                  <a:rPr lang="en-US" sz="3200" dirty="0" smtClean="0"/>
                  <a:t>=  6x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>
                            <a:latin typeface="Cambria Math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</a:rPr>
                          <m:t>9</m:t>
                        </m:r>
                        <m:r>
                          <a:rPr lang="en-US" sz="3200" b="0" i="1" smtClean="0">
                            <a:latin typeface="Cambria Math"/>
                          </a:rPr>
                          <m:t>  </m:t>
                        </m:r>
                      </m:sup>
                    </m:sSup>
                  </m:oMath>
                </a14:m>
                <a:r>
                  <a:rPr lang="en-US" sz="3200" dirty="0" smtClean="0"/>
                  <a:t>possible passwords.</a:t>
                </a:r>
              </a:p>
              <a:p>
                <a:pPr>
                  <a:buNone/>
                </a:pPr>
                <a:r>
                  <a:rPr lang="en-US" sz="3200" dirty="0" smtClean="0"/>
                  <a:t> The time required is: </a:t>
                </a:r>
              </a:p>
              <a:p>
                <a:pPr>
                  <a:buNone/>
                </a:pPr>
                <a:r>
                  <a:rPr lang="en-US" sz="3200" dirty="0" smtClean="0"/>
                  <a:t>=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dirty="0"/>
                          <m:t>6 </m:t>
                        </m:r>
                        <m:r>
                          <m:rPr>
                            <m:nor/>
                          </m:rPr>
                          <a:rPr lang="en-US" sz="2400" dirty="0"/>
                          <m:t>x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19</m:t>
                            </m:r>
                            <m:r>
                              <a:rPr lang="en-US" sz="2400" b="0" i="1">
                                <a:latin typeface="Cambria Math"/>
                              </a:rPr>
                              <m:t> 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passwords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dirty="0"/>
                          <m:t>6.4 </m:t>
                        </m:r>
                        <m:r>
                          <m:rPr>
                            <m:nor/>
                          </m:rPr>
                          <a:rPr lang="en-US" sz="2400" dirty="0"/>
                          <m:t>x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/>
                          <m:t>passwords</m:t>
                        </m:r>
                        <m:r>
                          <m:rPr>
                            <m:nor/>
                          </m:rPr>
                          <a:rPr lang="en-US" sz="2400" dirty="0"/>
                          <m:t> / </m:t>
                        </m:r>
                        <m:r>
                          <m:rPr>
                            <m:nor/>
                          </m:rPr>
                          <a:rPr lang="en-US" sz="2400" dirty="0"/>
                          <m:t>second</m:t>
                        </m:r>
                        <m:r>
                          <m:rPr>
                            <m:nor/>
                          </m:rPr>
                          <a:rPr lang="en-US" sz="2400" dirty="0"/>
                          <m:t>) </m:t>
                        </m:r>
                      </m:den>
                    </m:f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  <a:p>
                <a:pPr>
                  <a:buNone/>
                </a:pPr>
                <a:endParaRPr lang="en-US" sz="2400" dirty="0"/>
              </a:p>
              <a:p>
                <a:pPr>
                  <a:buNone/>
                </a:pPr>
                <a:r>
                  <a:rPr lang="en-US" dirty="0" smtClean="0"/>
                  <a:t>= 9.4 x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>
                            <a:latin typeface="Cambria Math"/>
                          </a:rPr>
                          <m:t>  </m:t>
                        </m:r>
                      </m:sup>
                    </m:sSup>
                  </m:oMath>
                </a14:m>
                <a:r>
                  <a:rPr lang="en-US" dirty="0" smtClean="0"/>
                  <a:t> seconds</a:t>
                </a:r>
              </a:p>
              <a:p>
                <a:pPr>
                  <a:buNone/>
                </a:pPr>
                <a:endParaRPr lang="en-US" dirty="0" smtClean="0"/>
              </a:p>
              <a:p>
                <a:pPr>
                  <a:buNone/>
                </a:pPr>
                <a:r>
                  <a:rPr lang="en-US" dirty="0" smtClean="0"/>
                  <a:t>=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dirty="0"/>
                          <m:t>9.4 </m:t>
                        </m:r>
                        <m:r>
                          <m:rPr>
                            <m:nor/>
                          </m:rPr>
                          <a:rPr lang="en-US" sz="3200" dirty="0"/>
                          <m:t>x</m:t>
                        </m:r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  <m:sSup>
                          <m:sSup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</a:rPr>
                              <m:t>12</m:t>
                            </m:r>
                            <m:r>
                              <a:rPr lang="en-US" sz="3200" i="1">
                                <a:latin typeface="Cambria Math"/>
                              </a:rPr>
                              <m:t> 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  <m:r>
                          <m:rPr>
                            <m:nor/>
                          </m:rPr>
                          <a:rPr lang="en-US" sz="3200" dirty="0"/>
                          <m:t>seconds</m:t>
                        </m:r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num>
                      <m:den>
                        <m:d>
                          <m:dPr>
                            <m:ctrlPr>
                              <a:rPr lang="en-US" sz="36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60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60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24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3600" b="0" i="1" dirty="0" smtClean="0">
                                <a:latin typeface="Cambria Math"/>
                              </a:rPr>
                              <m:t>360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>
                  <a:buNone/>
                </a:pPr>
                <a:endParaRPr lang="en-US" dirty="0" smtClean="0"/>
              </a:p>
              <a:p>
                <a:pPr>
                  <a:buNone/>
                </a:pPr>
                <a:r>
                  <a:rPr lang="en-US" dirty="0" smtClean="0"/>
                  <a:t> 300, 000 years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8600" y="1600200"/>
                <a:ext cx="8915400" cy="4648200"/>
              </a:xfrm>
              <a:blipFill rotWithShape="1">
                <a:blip r:embed="rId2"/>
                <a:stretch>
                  <a:fillRect l="-1642" t="-3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Words>517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NET 536 Network Security</vt:lpstr>
      <vt:lpstr>Question # 1</vt:lpstr>
      <vt:lpstr>Answer Q#1</vt:lpstr>
      <vt:lpstr>Question#2</vt:lpstr>
      <vt:lpstr>Answer Q#2</vt:lpstr>
      <vt:lpstr>Question#3</vt:lpstr>
      <vt:lpstr>Answer Q#3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Shoroog Saa. AL Saleh</cp:lastModifiedBy>
  <cp:revision>122</cp:revision>
  <cp:lastPrinted>2014-11-23T10:39:06Z</cp:lastPrinted>
  <dcterms:created xsi:type="dcterms:W3CDTF">2010-02-18T11:21:06Z</dcterms:created>
  <dcterms:modified xsi:type="dcterms:W3CDTF">2015-04-05T07:20:18Z</dcterms:modified>
</cp:coreProperties>
</file>