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0"/>
  </p:notesMasterIdLst>
  <p:sldIdLst>
    <p:sldId id="349" r:id="rId2"/>
    <p:sldId id="345" r:id="rId3"/>
    <p:sldId id="404" r:id="rId4"/>
    <p:sldId id="421" r:id="rId5"/>
    <p:sldId id="414" r:id="rId6"/>
    <p:sldId id="417" r:id="rId7"/>
    <p:sldId id="415" r:id="rId8"/>
    <p:sldId id="40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03" autoAdjust="0"/>
    <p:restoredTop sz="86111" autoAdjust="0"/>
  </p:normalViewPr>
  <p:slideViewPr>
    <p:cSldViewPr>
      <p:cViewPr>
        <p:scale>
          <a:sx n="75" d="100"/>
          <a:sy n="75" d="100"/>
        </p:scale>
        <p:origin x="-1458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7542E-3AB6-4FB7-8E9E-3E5F05117DF4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646A-22A1-44F4-AF49-C2560E318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116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147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646A-22A1-44F4-AF49-C2560E318C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36576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ctr" anchorCtr="0"/>
          <a:lstStyle>
            <a:lvl1pPr>
              <a:defRPr cap="all" baseline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04800" y="6096000"/>
            <a:ext cx="1981200" cy="609600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 dirty="0"/>
          </a:p>
        </p:txBody>
      </p:sp>
      <p:pic>
        <p:nvPicPr>
          <p:cNvPr id="18434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304800" y="4038600"/>
            <a:ext cx="1995055" cy="1828800"/>
          </a:xfrm>
          <a:prstGeom prst="rect">
            <a:avLst/>
          </a:prstGeom>
          <a:noFill/>
        </p:spPr>
      </p:pic>
      <p:pic>
        <p:nvPicPr>
          <p:cNvPr id="18436" name="Picture 4" descr="جامعة الأميرة نورة بنت عبد الرحمن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97865" y="685800"/>
            <a:ext cx="3145735" cy="2743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4C63-CBC0-40A1-80CF-68A3476FC451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97BF55-DADD-44E4-9EAD-A3506371DCEE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178-6EF5-4F95-A295-4FA30EF41427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1"/>
            <a:ext cx="7123113" cy="1219200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C8947-2B82-456A-8E0B-2A0F6E592543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pic>
        <p:nvPicPr>
          <p:cNvPr id="10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2" cstate="print"/>
          <a:srcRect l="19661" t="6554" r="17422" b="35773"/>
          <a:stretch>
            <a:fillRect/>
          </a:stretch>
        </p:blipFill>
        <p:spPr bwMode="auto">
          <a:xfrm>
            <a:off x="2" y="2743200"/>
            <a:ext cx="1330038" cy="1219200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E5CB56F-C2B5-45F5-88A9-995AF9FC6CB0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78B2AEB-10E7-4186-B220-80F9FECD31AA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>
            <a:lvl1pPr marL="0" indent="0" algn="ctr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544D-D278-44FF-8D85-1412C9ED360D}" type="datetime5">
              <a:rPr lang="en-GB" smtClean="0"/>
              <a:pPr/>
              <a:t>11-Mar-15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0D63C-8987-4AEF-A799-61ABD9EEED93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4B58-26DD-4163-B4C8-80F5D4AFD40F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4C6EE65-E6A8-4BE5-8F86-7784E461B0BD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A77DBCE-5650-42F7-BE2C-AF6B1D78609A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352800" y="6248400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9A39A-DE17-4F7B-8932-6C19FDDBCA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2" descr="http://www.pnu.edu.sa/ar/Faculties/ComputerScience/PhotoGalleryPics/%D9%83%D9%84%D9%8A%D8%A9%20%D8%B9%D9%84%D9%88%D9%85%20%D8%A7%D9%84%D8%AD%D8%A7%D8%B3%D8%A8%20%D9%88%D8%A7%D9%84%D9%85%D8%B9%D9%84%D9%88%D9%85%D8%A7%D8%AA%20%D8%B4%D8%B9%D8%A7%D8%B1.jpg"/>
          <p:cNvPicPr>
            <a:picLocks noChangeAspect="1" noChangeArrowheads="1"/>
          </p:cNvPicPr>
          <p:nvPr userDrawn="1"/>
        </p:nvPicPr>
        <p:blipFill>
          <a:blip r:embed="rId13" cstate="print"/>
          <a:srcRect l="19661" t="6554" r="17422" b="35773"/>
          <a:stretch>
            <a:fillRect/>
          </a:stretch>
        </p:blipFill>
        <p:spPr bwMode="auto">
          <a:xfrm>
            <a:off x="0" y="533400"/>
            <a:ext cx="609600" cy="558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 536</a:t>
            </a:r>
            <a:br>
              <a:rPr lang="en-US" dirty="0" smtClean="0"/>
            </a:br>
            <a:r>
              <a:rPr lang="en-US" dirty="0" smtClean="0"/>
              <a:t>Network Security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Lecture 6: Digital Signature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3505200"/>
          </a:xfrm>
        </p:spPr>
        <p:txBody>
          <a:bodyPr>
            <a:norm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endParaRPr lang="en-US" b="1" i="1" dirty="0" smtClean="0">
              <a:solidFill>
                <a:srgbClr val="00B050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en-US" b="1" i="1" dirty="0">
              <a:solidFill>
                <a:srgbClr val="00B050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fr-FR" altLang="en-US" b="1" dirty="0" smtClean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fr-FR" altLang="en-US" b="1" dirty="0" smtClean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fr-FR" altLang="en-US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lecture contents:</a:t>
            </a:r>
            <a:br>
              <a:rPr lang="fr-FR" altLang="en-US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1A80-A48B-46D7-A529-45AE9F544664}" type="datetime5">
              <a:rPr lang="en-GB" smtClean="0"/>
              <a:pPr/>
              <a:t>11-Mar-15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Networks and Communication Department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28800" y="2819400"/>
            <a:ext cx="5943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rgbClr val="0070C0"/>
                </a:solidFill>
              </a:rPr>
              <a:t>  Introduction 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rgbClr val="0070C0"/>
                </a:solidFill>
              </a:rPr>
              <a:t>   RSA Digital Signature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  </a:t>
            </a:r>
            <a:r>
              <a:rPr lang="en-US" sz="3200" b="1" dirty="0" err="1" smtClean="0">
                <a:solidFill>
                  <a:srgbClr val="0070C0"/>
                </a:solidFill>
              </a:rPr>
              <a:t>ElGamal</a:t>
            </a:r>
            <a:r>
              <a:rPr lang="en-US" sz="3200" b="1" dirty="0" smtClean="0">
                <a:solidFill>
                  <a:srgbClr val="0070C0"/>
                </a:solidFill>
              </a:rPr>
              <a:t> Digital Signature 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DSA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/>
            </a:r>
            <a:br>
              <a:rPr lang="en-US" sz="3200" b="1" dirty="0" smtClean="0">
                <a:solidFill>
                  <a:srgbClr val="0070C0"/>
                </a:solidFill>
              </a:rPr>
            </a:br>
            <a:endParaRPr lang="en-US" sz="32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461248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Digital signature is a data string which associates a message (in digital form) with some originating entity.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Digital signature verification is a method for verifying that a digital signature is authentic (was indeed created by the specific entity). </a:t>
            </a:r>
          </a:p>
          <a:p>
            <a:endParaRPr lang="en-US" dirty="0" smtClean="0"/>
          </a:p>
          <a:p>
            <a:r>
              <a:rPr lang="en-US" dirty="0" smtClean="0"/>
              <a:t>The main difference from a handwritten signature is that digital signature of a message is intimately connected with the message, and for different messages is different, whereas the handwritten signature is adjoined to the message and always looks the same. </a:t>
            </a:r>
          </a:p>
          <a:p>
            <a:pPr marL="0" indent="0">
              <a:buNone/>
            </a:pPr>
            <a:endParaRPr lang="en-US" b="1" i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b="1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b="1" i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b="1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b="1" i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b="1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b="1" i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b="1" i="1" dirty="0">
              <a:solidFill>
                <a:srgbClr val="00B050"/>
              </a:solidFill>
            </a:endParaRP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304800" y="6492875"/>
            <a:ext cx="2667000" cy="365125"/>
          </a:xfrm>
        </p:spPr>
        <p:txBody>
          <a:bodyPr/>
          <a:lstStyle/>
          <a:p>
            <a:fld id="{1575A22C-7765-4EF4-8F03-6F31CEB33BCC}" type="datetime5">
              <a:rPr lang="en-GB" smtClean="0"/>
              <a:pPr/>
              <a:t>11-Mar-15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5410200" y="6492875"/>
            <a:ext cx="3733800" cy="365125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Networks and Communication Department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59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Signature Overview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178-6EF5-4F95-A295-4FA30EF41427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1" indent="-342900" algn="just">
              <a:spcAft>
                <a:spcPts val="1800"/>
              </a:spcAft>
              <a:buFont typeface="Arial"/>
              <a:buChar char="•"/>
            </a:pPr>
            <a:r>
              <a:rPr lang="en-US" sz="3200" dirty="0" smtClean="0"/>
              <a:t>Based on asymmetric crypto - Example: RSA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Properties of a Digital Signature:</a:t>
            </a:r>
          </a:p>
          <a:p>
            <a:pPr marL="914400" lvl="1" indent="-514350" algn="just">
              <a:spcBef>
                <a:spcPts val="0"/>
              </a:spcBef>
              <a:buAutoNum type="arabicPeriod"/>
            </a:pPr>
            <a:r>
              <a:rPr lang="en-US" dirty="0" smtClean="0"/>
              <a:t>Verification of the validity of a digital signature needs only the public key</a:t>
            </a:r>
          </a:p>
          <a:p>
            <a:pPr marL="914400" lvl="1" indent="-514350" algn="just">
              <a:spcBef>
                <a:spcPct val="50000"/>
              </a:spcBef>
              <a:buAutoNum type="arabicPeriod"/>
            </a:pPr>
            <a:r>
              <a:rPr lang="en-US" dirty="0" smtClean="0"/>
              <a:t>Only the owner of the corresponding private key can produce a valid signature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400" b="1" dirty="0" smtClean="0">
                <a:solidFill>
                  <a:srgbClr val="0000FF"/>
                </a:solidFill>
              </a:rPr>
              <a:t>There is also MAC (Message Authentication Code) – signing using a shared key (based on symmetric cryptography)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 of Digital Signature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178-6EF5-4F95-A295-4FA30EF41427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05000"/>
            <a:ext cx="8048696" cy="361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 Digital Signature</a:t>
            </a:r>
            <a:endParaRPr lang="en-US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1178-6EF5-4F95-A295-4FA30EF41427}" type="datetime5">
              <a:rPr lang="en-GB" smtClean="0"/>
              <a:pPr/>
              <a:t>11-Mar-15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Networks and Communication Department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sz="3200" dirty="0" err="1" smtClean="0">
                <a:ea typeface="新細明體" pitchFamily="18" charset="-120"/>
              </a:rPr>
              <a:t>Rivest</a:t>
            </a:r>
            <a:r>
              <a:rPr lang="en-US" altLang="zh-TW" sz="3200" dirty="0" smtClean="0">
                <a:ea typeface="新細明體" pitchFamily="18" charset="-120"/>
              </a:rPr>
              <a:t>, Shamir, and </a:t>
            </a:r>
            <a:r>
              <a:rPr lang="en-US" altLang="zh-TW" sz="3200" dirty="0" err="1" smtClean="0">
                <a:ea typeface="新細明體" pitchFamily="18" charset="-120"/>
              </a:rPr>
              <a:t>Adleman</a:t>
            </a:r>
            <a:r>
              <a:rPr lang="en-US" altLang="zh-TW" sz="3200" dirty="0" smtClean="0">
                <a:ea typeface="新細明體" pitchFamily="18" charset="-120"/>
              </a:rPr>
              <a:t> proposed in 1978</a:t>
            </a:r>
            <a:r>
              <a:rPr lang="en-US" altLang="zh-TW" dirty="0" smtClean="0"/>
              <a:t>.</a:t>
            </a:r>
          </a:p>
          <a:p>
            <a:pPr>
              <a:buNone/>
            </a:pPr>
            <a:endParaRPr lang="en-US" altLang="zh-TW" dirty="0" smtClean="0"/>
          </a:p>
          <a:p>
            <a:r>
              <a:rPr lang="en-US" altLang="zh-TW" sz="3600" b="1" i="1" dirty="0" smtClean="0">
                <a:ea typeface="新細明體" pitchFamily="18" charset="-120"/>
              </a:rPr>
              <a:t>Construction:</a:t>
            </a:r>
          </a:p>
          <a:p>
            <a:pPr marL="284163" indent="-284163" eaLnBrk="0" hangingPunct="0">
              <a:buFont typeface="Wingdings" pitchFamily="2" charset="2"/>
              <a:buNone/>
            </a:pPr>
            <a:r>
              <a:rPr lang="en-US" altLang="zh-TW" sz="3600" dirty="0" smtClean="0">
                <a:ea typeface="新細明體" pitchFamily="18" charset="-120"/>
              </a:rPr>
              <a:t>         </a:t>
            </a:r>
            <a:r>
              <a:rPr lang="en-US" altLang="zh-TW" sz="3200" dirty="0" smtClean="0">
                <a:ea typeface="新細明體" pitchFamily="18" charset="-120"/>
              </a:rPr>
              <a:t>1. Choose two large prime numbers P and Q, then compute </a:t>
            </a:r>
          </a:p>
          <a:p>
            <a:pPr marL="284163" indent="-284163" eaLnBrk="0" hangingPunct="0">
              <a:buFont typeface="Wingdings" pitchFamily="2" charset="2"/>
              <a:buNone/>
            </a:pPr>
            <a:r>
              <a:rPr lang="en-US" altLang="zh-TW" sz="3200" dirty="0" smtClean="0">
                <a:ea typeface="新細明體" pitchFamily="18" charset="-120"/>
              </a:rPr>
              <a:t>               N=P×Q.</a:t>
            </a:r>
          </a:p>
          <a:p>
            <a:pPr marL="284163" indent="-284163" eaLnBrk="0" hangingPunct="0">
              <a:buFont typeface="Wingdings" pitchFamily="2" charset="2"/>
              <a:buNone/>
            </a:pPr>
            <a:r>
              <a:rPr lang="en-US" altLang="zh-TW" sz="3200" dirty="0" smtClean="0">
                <a:ea typeface="新細明體" pitchFamily="18" charset="-120"/>
              </a:rPr>
              <a:t>          2. Select an integer e such that </a:t>
            </a:r>
            <a:r>
              <a:rPr lang="en-US" altLang="zh-TW" sz="3200" dirty="0" err="1" smtClean="0">
                <a:ea typeface="新細明體" pitchFamily="18" charset="-120"/>
              </a:rPr>
              <a:t>gcd</a:t>
            </a:r>
            <a:r>
              <a:rPr lang="en-US" altLang="zh-TW" sz="3200" dirty="0" smtClean="0">
                <a:ea typeface="新細明體" pitchFamily="18" charset="-120"/>
              </a:rPr>
              <a:t>(e, </a:t>
            </a:r>
            <a:r>
              <a:rPr lang="en-US" altLang="zh-TW" sz="3200" dirty="0" smtClean="0">
                <a:ea typeface="新細明體" pitchFamily="18" charset="-120"/>
                <a:sym typeface="Symbol" pitchFamily="18" charset="2"/>
              </a:rPr>
              <a:t></a:t>
            </a:r>
            <a:r>
              <a:rPr lang="en-US" altLang="zh-TW" sz="3200" dirty="0" smtClean="0">
                <a:ea typeface="新細明體" pitchFamily="18" charset="-120"/>
              </a:rPr>
              <a:t>(N))=1.</a:t>
            </a:r>
          </a:p>
          <a:p>
            <a:pPr marL="284163" indent="-284163" eaLnBrk="0" hangingPunct="0">
              <a:buFont typeface="Wingdings" pitchFamily="2" charset="2"/>
              <a:buNone/>
            </a:pPr>
            <a:r>
              <a:rPr lang="en-US" altLang="zh-TW" sz="3200" dirty="0" smtClean="0">
                <a:ea typeface="新細明體" pitchFamily="18" charset="-120"/>
              </a:rPr>
              <a:t>          3. Compute d such that </a:t>
            </a:r>
            <a:r>
              <a:rPr lang="en-US" altLang="zh-TW" sz="3200" dirty="0" err="1" smtClean="0">
                <a:ea typeface="新細明體" pitchFamily="18" charset="-120"/>
              </a:rPr>
              <a:t>e×d</a:t>
            </a:r>
            <a:r>
              <a:rPr lang="en-US" altLang="zh-TW" sz="3200" dirty="0" smtClean="0">
                <a:ea typeface="新細明體" pitchFamily="18" charset="-120"/>
              </a:rPr>
              <a:t> mod </a:t>
            </a:r>
            <a:r>
              <a:rPr lang="en-US" altLang="zh-TW" sz="3200" dirty="0" smtClean="0">
                <a:ea typeface="新細明體" pitchFamily="18" charset="-120"/>
                <a:sym typeface="Symbol" pitchFamily="18" charset="2"/>
              </a:rPr>
              <a:t></a:t>
            </a:r>
            <a:r>
              <a:rPr lang="en-US" altLang="zh-TW" sz="3200" dirty="0" smtClean="0">
                <a:ea typeface="新細明體" pitchFamily="18" charset="-120"/>
              </a:rPr>
              <a:t>(N)=1. </a:t>
            </a:r>
          </a:p>
          <a:p>
            <a:pPr marL="284163" indent="-284163" eaLnBrk="0" hangingPunct="0">
              <a:buFont typeface="Wingdings" pitchFamily="2" charset="2"/>
              <a:buNone/>
            </a:pPr>
            <a:r>
              <a:rPr lang="en-US" altLang="zh-TW" sz="3200" dirty="0" smtClean="0">
                <a:ea typeface="新細明體" pitchFamily="18" charset="-120"/>
              </a:rPr>
              <a:t>          4. Public key = (N, e).</a:t>
            </a:r>
          </a:p>
          <a:p>
            <a:pPr marL="284163" indent="-284163" eaLnBrk="0" hangingPunct="0">
              <a:buFont typeface="Wingdings" pitchFamily="2" charset="2"/>
              <a:buNone/>
            </a:pPr>
            <a:r>
              <a:rPr lang="en-US" altLang="zh-TW" sz="3200" dirty="0" smtClean="0">
                <a:ea typeface="新細明體" pitchFamily="18" charset="-120"/>
              </a:rPr>
              <a:t>          5. Private key = (P, Q, d).</a:t>
            </a:r>
          </a:p>
          <a:p>
            <a:endParaRPr lang="en-US" altLang="zh-TW" sz="3200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 Digital Signature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8600" y="6492875"/>
            <a:ext cx="2667000" cy="365125"/>
          </a:xfrm>
        </p:spPr>
        <p:txBody>
          <a:bodyPr/>
          <a:lstStyle/>
          <a:p>
            <a:fld id="{47611178-6EF5-4F95-A295-4FA30EF41427}" type="datetime5">
              <a:rPr lang="en-GB" smtClean="0"/>
              <a:pPr/>
              <a:t>11-Mar-15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492875"/>
            <a:ext cx="5421083" cy="365125"/>
          </a:xfrm>
        </p:spPr>
        <p:txBody>
          <a:bodyPr/>
          <a:lstStyle/>
          <a:p>
            <a:r>
              <a:rPr lang="en-US" dirty="0" smtClean="0"/>
              <a:t>Networks and Communication Department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8686800" cy="4907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 Digital Signature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8600" y="6492875"/>
            <a:ext cx="2667000" cy="365125"/>
          </a:xfrm>
        </p:spPr>
        <p:txBody>
          <a:bodyPr/>
          <a:lstStyle/>
          <a:p>
            <a:fld id="{47611178-6EF5-4F95-A295-4FA30EF41427}" type="datetime5">
              <a:rPr lang="en-GB" smtClean="0"/>
              <a:pPr/>
              <a:t>11-Mar-15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492875"/>
            <a:ext cx="5421083" cy="365125"/>
          </a:xfrm>
        </p:spPr>
        <p:txBody>
          <a:bodyPr/>
          <a:lstStyle/>
          <a:p>
            <a:r>
              <a:rPr lang="en-US" dirty="0" smtClean="0"/>
              <a:t>Networks and Communication Department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13768"/>
            <a:ext cx="7991475" cy="5101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3410</TotalTime>
  <Words>311</Words>
  <Application>Microsoft Office PowerPoint</Application>
  <PresentationFormat>On-screen Show (4:3)</PresentationFormat>
  <Paragraphs>59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NET 536 Network Security</vt:lpstr>
      <vt:lpstr> lecture contents: </vt:lpstr>
      <vt:lpstr>Introduction</vt:lpstr>
      <vt:lpstr>Digital Signature Overview </vt:lpstr>
      <vt:lpstr>The Model of Digital Signature </vt:lpstr>
      <vt:lpstr>RSA Digital Signature</vt:lpstr>
      <vt:lpstr>RSA Digital Signature</vt:lpstr>
      <vt:lpstr>RSA Digital Signature Example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</dc:creator>
  <cp:lastModifiedBy>Shuroog</cp:lastModifiedBy>
  <cp:revision>113</cp:revision>
  <dcterms:created xsi:type="dcterms:W3CDTF">2010-02-18T11:21:06Z</dcterms:created>
  <dcterms:modified xsi:type="dcterms:W3CDTF">2015-03-11T18:48:29Z</dcterms:modified>
</cp:coreProperties>
</file>