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8"/>
  </p:notesMasterIdLst>
  <p:sldIdLst>
    <p:sldId id="349" r:id="rId2"/>
    <p:sldId id="350" r:id="rId3"/>
    <p:sldId id="351" r:id="rId4"/>
    <p:sldId id="352" r:id="rId5"/>
    <p:sldId id="354" r:id="rId6"/>
    <p:sldId id="35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03" autoAdjust="0"/>
    <p:restoredTop sz="87563" autoAdjust="0"/>
  </p:normalViewPr>
  <p:slideViewPr>
    <p:cSldViewPr>
      <p:cViewPr>
        <p:scale>
          <a:sx n="75" d="100"/>
          <a:sy n="75" d="100"/>
        </p:scale>
        <p:origin x="-52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7542E-3AB6-4FB7-8E9E-3E5F05117DF4}" type="datetimeFigureOut">
              <a:rPr lang="en-US" smtClean="0"/>
              <a:pPr/>
              <a:t>4/20/2014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2646A-22A1-44F4-AF49-C2560E318C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66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646A-22A1-44F4-AF49-C2560E318CF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479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36576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ctr" anchorCtr="0"/>
          <a:lstStyle>
            <a:lvl1pPr>
              <a:defRPr cap="all" baseline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04800" y="6096000"/>
            <a:ext cx="1981200" cy="609600"/>
          </a:xfr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Networks and Communication Department</a:t>
            </a:r>
            <a:endParaRPr lang="en-US" dirty="0"/>
          </a:p>
        </p:txBody>
      </p:sp>
      <p:pic>
        <p:nvPicPr>
          <p:cNvPr id="18434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2" cstate="print"/>
          <a:srcRect l="19661" t="6554" r="17422" b="35773"/>
          <a:stretch>
            <a:fillRect/>
          </a:stretch>
        </p:blipFill>
        <p:spPr bwMode="auto">
          <a:xfrm>
            <a:off x="304800" y="4038600"/>
            <a:ext cx="1995055" cy="1828800"/>
          </a:xfrm>
          <a:prstGeom prst="rect">
            <a:avLst/>
          </a:prstGeom>
          <a:noFill/>
        </p:spPr>
      </p:pic>
      <p:pic>
        <p:nvPicPr>
          <p:cNvPr id="18436" name="Picture 4" descr="جامعة الأميرة نورة بنت عبد الرحمن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97865" y="685800"/>
            <a:ext cx="3145735" cy="2743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1646B-55E0-427C-AFF0-1FBCA447F298}" type="datetime5">
              <a:rPr lang="en-GB" smtClean="0"/>
              <a:pPr/>
              <a:t>20-Apr-14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A98B24B-E5E6-48A8-B7F6-A1DF958569A1}" type="datetime5">
              <a:rPr lang="en-GB" smtClean="0"/>
              <a:pPr/>
              <a:t>20-Apr-14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20-Apr-14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1"/>
            <a:ext cx="7123113" cy="1219200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1605-4D8E-4FA6-81DA-9D757CE71F6E}" type="datetime5">
              <a:rPr lang="en-GB" smtClean="0"/>
              <a:pPr/>
              <a:t>20-Apr-14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pic>
        <p:nvPicPr>
          <p:cNvPr id="10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2" cstate="print"/>
          <a:srcRect l="19661" t="6554" r="17422" b="35773"/>
          <a:stretch>
            <a:fillRect/>
          </a:stretch>
        </p:blipFill>
        <p:spPr bwMode="auto">
          <a:xfrm>
            <a:off x="2" y="2743200"/>
            <a:ext cx="1330038" cy="1219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246B7CB-C041-4787-B6DC-DAB688A30E96}" type="datetime5">
              <a:rPr lang="en-GB" smtClean="0"/>
              <a:pPr/>
              <a:t>20-Apr-14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13FA86A-9FA5-4247-B3D0-592EB20291FE}" type="datetime5">
              <a:rPr lang="en-GB" smtClean="0"/>
              <a:pPr/>
              <a:t>20-Apr-14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>
            <a:lvl1pPr marL="0" indent="0" algn="ctr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>
            <a:lvl1pPr marL="0" indent="0" algn="ctr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5CFEB-5219-408E-85B2-88F5EEE70346}" type="datetime5">
              <a:rPr lang="en-GB" smtClean="0"/>
              <a:pPr/>
              <a:t>20-Apr-14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AB01-0E77-4BEE-9AD7-8148EA0B71E2}" type="datetime5">
              <a:rPr lang="en-GB" smtClean="0"/>
              <a:pPr/>
              <a:t>20-Apr-14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6EDB-4537-483F-AA74-AB333711A024}" type="datetime5">
              <a:rPr lang="en-GB" smtClean="0"/>
              <a:pPr/>
              <a:t>20-Apr-14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CA3C764-F32B-4021-9581-DD0BC4450052}" type="datetime5">
              <a:rPr lang="en-GB" smtClean="0"/>
              <a:pPr/>
              <a:t>20-Apr-14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F3BA5C-75E4-4AF8-ACCF-D94D37B7730B}" type="datetime5">
              <a:rPr lang="en-GB" smtClean="0"/>
              <a:pPr/>
              <a:t>20-Apr-14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352800" y="6248400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13" cstate="print"/>
          <a:srcRect l="19661" t="6554" r="17422" b="35773"/>
          <a:stretch>
            <a:fillRect/>
          </a:stretch>
        </p:blipFill>
        <p:spPr bwMode="auto">
          <a:xfrm>
            <a:off x="0" y="533400"/>
            <a:ext cx="609600" cy="558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 536</a:t>
            </a:r>
            <a:br>
              <a:rPr lang="en-US" dirty="0" smtClean="0"/>
            </a:br>
            <a:r>
              <a:rPr lang="en-US" dirty="0" smtClean="0"/>
              <a:t>Network Security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Lecture 9: </a:t>
            </a:r>
            <a:r>
              <a:rPr lang="fr-FR" altLang="en-US" sz="2800" dirty="0" err="1" smtClean="0">
                <a:latin typeface="Times New Roman" pitchFamily="18" charset="0"/>
                <a:cs typeface="Times New Roman" pitchFamily="18" charset="0"/>
              </a:rPr>
              <a:t>Radix</a:t>
            </a:r>
            <a:r>
              <a:rPr lang="fr-FR" altLang="en-US" sz="2800" dirty="0" smtClean="0">
                <a:latin typeface="Times New Roman" pitchFamily="18" charset="0"/>
                <a:cs typeface="Times New Roman" pitchFamily="18" charset="0"/>
              </a:rPr>
              <a:t>-64 Tutorial 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Radix-64 Encoding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20-Apr-14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 l="18037" t="29411" r="17164" b="1695"/>
          <a:stretch>
            <a:fillRect/>
          </a:stretch>
        </p:blipFill>
        <p:spPr bwMode="auto">
          <a:xfrm>
            <a:off x="228600" y="1600200"/>
            <a:ext cx="8458200" cy="468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Printable Encoding of Binary Data into Radix-64 Format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</p:nvPr>
        </p:nvGraphicFramePr>
        <p:xfrm>
          <a:off x="381000" y="3124200"/>
          <a:ext cx="8153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  <a:gridCol w="339725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4800600" y="2971800"/>
            <a:ext cx="3733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381000" y="2971800"/>
            <a:ext cx="3429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86200" y="2743200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24 bits </a:t>
            </a:r>
            <a:endParaRPr lang="en-US" dirty="0"/>
          </a:p>
        </p:txBody>
      </p:sp>
      <p:sp>
        <p:nvSpPr>
          <p:cNvPr id="18" name="Right Brace 17"/>
          <p:cNvSpPr/>
          <p:nvPr/>
        </p:nvSpPr>
        <p:spPr>
          <a:xfrm rot="5400000">
            <a:off x="1181100" y="2857500"/>
            <a:ext cx="457200" cy="2057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Brace 18"/>
          <p:cNvSpPr/>
          <p:nvPr/>
        </p:nvSpPr>
        <p:spPr>
          <a:xfrm rot="5400000">
            <a:off x="3238500" y="2857500"/>
            <a:ext cx="457200" cy="2057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Brace 19"/>
          <p:cNvSpPr/>
          <p:nvPr/>
        </p:nvSpPr>
        <p:spPr>
          <a:xfrm rot="5400000">
            <a:off x="5295900" y="2857500"/>
            <a:ext cx="457200" cy="2057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Brace 20"/>
          <p:cNvSpPr/>
          <p:nvPr/>
        </p:nvSpPr>
        <p:spPr>
          <a:xfrm rot="5400000">
            <a:off x="7353300" y="2857500"/>
            <a:ext cx="457200" cy="2057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914400" y="3505200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 bits 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048000" y="3505200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 bits 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105400" y="3505200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 bits 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162800" y="3505200"/>
            <a:ext cx="756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 bits 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18" idx="1"/>
          </p:cNvCxnSpPr>
          <p:nvPr/>
        </p:nvCxnSpPr>
        <p:spPr>
          <a:xfrm>
            <a:off x="1409700" y="4114800"/>
            <a:ext cx="381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9" idx="1"/>
          </p:cNvCxnSpPr>
          <p:nvPr/>
        </p:nvCxnSpPr>
        <p:spPr>
          <a:xfrm>
            <a:off x="3467100" y="41148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0" idx="1"/>
          </p:cNvCxnSpPr>
          <p:nvPr/>
        </p:nvCxnSpPr>
        <p:spPr>
          <a:xfrm>
            <a:off x="5524500" y="41148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1" idx="1"/>
          </p:cNvCxnSpPr>
          <p:nvPr/>
        </p:nvCxnSpPr>
        <p:spPr>
          <a:xfrm flipH="1">
            <a:off x="7543800" y="4114800"/>
            <a:ext cx="381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1143000" y="4724400"/>
            <a:ext cx="6858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R64</a:t>
            </a:r>
            <a:endParaRPr lang="en-US" sz="1200" b="1" dirty="0"/>
          </a:p>
        </p:txBody>
      </p:sp>
      <p:sp>
        <p:nvSpPr>
          <p:cNvPr id="41" name="Oval 40"/>
          <p:cNvSpPr/>
          <p:nvPr/>
        </p:nvSpPr>
        <p:spPr>
          <a:xfrm>
            <a:off x="3124200" y="4724400"/>
            <a:ext cx="6858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R64</a:t>
            </a:r>
            <a:endParaRPr lang="en-US" sz="1200" b="1" dirty="0"/>
          </a:p>
        </p:txBody>
      </p:sp>
      <p:sp>
        <p:nvSpPr>
          <p:cNvPr id="42" name="Oval 41"/>
          <p:cNvSpPr/>
          <p:nvPr/>
        </p:nvSpPr>
        <p:spPr>
          <a:xfrm>
            <a:off x="5181600" y="4724400"/>
            <a:ext cx="6858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R64</a:t>
            </a:r>
            <a:endParaRPr lang="en-US" sz="1200" b="1" dirty="0"/>
          </a:p>
        </p:txBody>
      </p:sp>
      <p:sp>
        <p:nvSpPr>
          <p:cNvPr id="43" name="Oval 42"/>
          <p:cNvSpPr/>
          <p:nvPr/>
        </p:nvSpPr>
        <p:spPr>
          <a:xfrm>
            <a:off x="7239000" y="4648200"/>
            <a:ext cx="6858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R64</a:t>
            </a:r>
            <a:endParaRPr lang="en-US" sz="1200" b="1" dirty="0"/>
          </a:p>
        </p:txBody>
      </p:sp>
      <p:cxnSp>
        <p:nvCxnSpPr>
          <p:cNvPr id="45" name="Straight Arrow Connector 44"/>
          <p:cNvCxnSpPr>
            <a:stCxn id="40" idx="4"/>
          </p:cNvCxnSpPr>
          <p:nvPr/>
        </p:nvCxnSpPr>
        <p:spPr>
          <a:xfrm flipH="1">
            <a:off x="1066800" y="5181600"/>
            <a:ext cx="4191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3048000" y="5181600"/>
            <a:ext cx="4191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5524500" y="5181600"/>
            <a:ext cx="1905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7620000" y="5105400"/>
            <a:ext cx="1905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52400" y="5715000"/>
          <a:ext cx="88392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  <a:gridCol w="276225"/>
              </a:tblGrid>
              <a:tr h="304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1" name="Right Brace 50"/>
          <p:cNvSpPr/>
          <p:nvPr/>
        </p:nvSpPr>
        <p:spPr>
          <a:xfrm rot="5400000">
            <a:off x="1104900" y="5143500"/>
            <a:ext cx="304800" cy="2209800"/>
          </a:xfrm>
          <a:prstGeom prst="rightBrace">
            <a:avLst>
              <a:gd name="adj1" fmla="val 8333"/>
              <a:gd name="adj2" fmla="val 4753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Brace 51"/>
          <p:cNvSpPr/>
          <p:nvPr/>
        </p:nvSpPr>
        <p:spPr>
          <a:xfrm rot="5400000">
            <a:off x="3314700" y="5143500"/>
            <a:ext cx="304800" cy="2209800"/>
          </a:xfrm>
          <a:prstGeom prst="rightBrace">
            <a:avLst>
              <a:gd name="adj1" fmla="val 8333"/>
              <a:gd name="adj2" fmla="val 4753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Brace 52"/>
          <p:cNvSpPr/>
          <p:nvPr/>
        </p:nvSpPr>
        <p:spPr>
          <a:xfrm rot="5400000">
            <a:off x="5524500" y="5143500"/>
            <a:ext cx="304800" cy="2209800"/>
          </a:xfrm>
          <a:prstGeom prst="rightBrace">
            <a:avLst>
              <a:gd name="adj1" fmla="val 8333"/>
              <a:gd name="adj2" fmla="val 4753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Brace 53"/>
          <p:cNvSpPr/>
          <p:nvPr/>
        </p:nvSpPr>
        <p:spPr>
          <a:xfrm rot="5400000">
            <a:off x="7734300" y="5143500"/>
            <a:ext cx="304800" cy="2209800"/>
          </a:xfrm>
          <a:prstGeom prst="rightBrace">
            <a:avLst>
              <a:gd name="adj1" fmla="val 8333"/>
              <a:gd name="adj2" fmla="val 4753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914400" y="6488668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bits 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3048000" y="6488668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bits 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5257800" y="6488668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bits 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7620000" y="6488668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bits </a:t>
            </a:r>
            <a:endParaRPr lang="en-US" dirty="0"/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228600" y="5486400"/>
            <a:ext cx="3657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4953000" y="5486400"/>
            <a:ext cx="396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962400" y="5257800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32 bits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Radix-64 Example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20-Apr-14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Consider the 24-bit raw text sequence 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00100011   01011100   10010001 </a:t>
            </a:r>
          </a:p>
          <a:p>
            <a:pPr>
              <a:buNone/>
            </a:pPr>
            <a:r>
              <a:rPr lang="en-US" dirty="0" smtClean="0"/>
              <a:t>Which can be expressed in hexadecimal as: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235C91  hex</a:t>
            </a:r>
          </a:p>
          <a:p>
            <a:pPr>
              <a:buNone/>
            </a:pPr>
            <a:r>
              <a:rPr lang="en-US" dirty="0" smtClean="0"/>
              <a:t>1- arrange the input in blocks of 6 bits: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001000    110101   110010   010001</a:t>
            </a:r>
          </a:p>
          <a:p>
            <a:pPr>
              <a:buNone/>
            </a:pPr>
            <a:r>
              <a:rPr lang="en-US" dirty="0" smtClean="0"/>
              <a:t>2- extract 6-bit decimal values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8                53              50           17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Radix-64 Example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20-Apr-14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3- look up in the table and find the radix-64 </a:t>
            </a:r>
            <a:r>
              <a:rPr lang="en-US" dirty="0" err="1" smtClean="0"/>
              <a:t>encoing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8  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I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53 1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50 Y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17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  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Thus the Radix-64 Encoding of Input data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Would be in character representation :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I1YR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binary using ASCII code ( 8-bits, zero parity):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01001001  00110001   01111001   01010010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Hexadecimal representation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49317952</a:t>
            </a:r>
          </a:p>
          <a:p>
            <a:pPr>
              <a:buNone/>
            </a:pPr>
            <a:endParaRPr lang="en-US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153400" cy="990600"/>
          </a:xfrm>
        </p:spPr>
        <p:txBody>
          <a:bodyPr/>
          <a:lstStyle/>
          <a:p>
            <a:r>
              <a:rPr lang="en-US" dirty="0" smtClean="0"/>
              <a:t>ASCII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20-Apr-14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 l="13273" t="8475" r="42893"/>
          <a:stretch>
            <a:fillRect/>
          </a:stretch>
        </p:blipFill>
        <p:spPr bwMode="auto">
          <a:xfrm>
            <a:off x="685800" y="838201"/>
            <a:ext cx="70104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1276</TotalTime>
  <Words>184</Words>
  <Application>Microsoft Office PowerPoint</Application>
  <PresentationFormat>On-screen Show (4:3)</PresentationFormat>
  <Paragraphs>58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NET 536 Network Security</vt:lpstr>
      <vt:lpstr>Radix-64 Encoding </vt:lpstr>
      <vt:lpstr>Printable Encoding of Binary Data into Radix-64 Format</vt:lpstr>
      <vt:lpstr>Radix-64 Example</vt:lpstr>
      <vt:lpstr>Radix-64 Example</vt:lpstr>
      <vt:lpstr>ASCII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Amal</dc:creator>
  <cp:lastModifiedBy>Shoroog Saa. AL Saleh</cp:lastModifiedBy>
  <cp:revision>86</cp:revision>
  <dcterms:created xsi:type="dcterms:W3CDTF">2010-02-18T11:21:06Z</dcterms:created>
  <dcterms:modified xsi:type="dcterms:W3CDTF">2014-04-20T05:43:40Z</dcterms:modified>
</cp:coreProperties>
</file>